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9"/>
  </p:notesMasterIdLst>
  <p:sldIdLst>
    <p:sldId id="304" r:id="rId2"/>
    <p:sldId id="319" r:id="rId3"/>
    <p:sldId id="317" r:id="rId4"/>
    <p:sldId id="318" r:id="rId5"/>
    <p:sldId id="327" r:id="rId6"/>
    <p:sldId id="285" r:id="rId7"/>
    <p:sldId id="329" r:id="rId8"/>
    <p:sldId id="331" r:id="rId9"/>
    <p:sldId id="324" r:id="rId10"/>
    <p:sldId id="326" r:id="rId11"/>
    <p:sldId id="323" r:id="rId12"/>
    <p:sldId id="286" r:id="rId13"/>
    <p:sldId id="287" r:id="rId14"/>
    <p:sldId id="351" r:id="rId15"/>
    <p:sldId id="352" r:id="rId16"/>
    <p:sldId id="288" r:id="rId17"/>
    <p:sldId id="310" r:id="rId18"/>
    <p:sldId id="311" r:id="rId19"/>
    <p:sldId id="290" r:id="rId20"/>
    <p:sldId id="339" r:id="rId21"/>
    <p:sldId id="340" r:id="rId22"/>
    <p:sldId id="313" r:id="rId23"/>
    <p:sldId id="349" r:id="rId24"/>
    <p:sldId id="347" r:id="rId25"/>
    <p:sldId id="314" r:id="rId26"/>
    <p:sldId id="308" r:id="rId27"/>
    <p:sldId id="342" r:id="rId28"/>
    <p:sldId id="343" r:id="rId29"/>
    <p:sldId id="335" r:id="rId30"/>
    <p:sldId id="336" r:id="rId31"/>
    <p:sldId id="321" r:id="rId32"/>
    <p:sldId id="344" r:id="rId33"/>
    <p:sldId id="345" r:id="rId34"/>
    <p:sldId id="334" r:id="rId35"/>
    <p:sldId id="333" r:id="rId36"/>
    <p:sldId id="346" r:id="rId37"/>
    <p:sldId id="295" r:id="rId38"/>
  </p:sldIdLst>
  <p:sldSz cx="9906000" cy="6858000" type="A4"/>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joms Fokejevs" initials="AF" lastIdx="7" clrIdx="0">
    <p:extLst>
      <p:ext uri="{19B8F6BF-5375-455C-9EA6-DF929625EA0E}">
        <p15:presenceInfo xmlns:p15="http://schemas.microsoft.com/office/powerpoint/2012/main" userId="S-1-5-21-2489423677-2061530825-3196496754-14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F1D"/>
    <a:srgbClr val="E22625"/>
    <a:srgbClr val="E5E5E4"/>
    <a:srgbClr val="EEBD5B"/>
    <a:srgbClr val="0563C1"/>
    <a:srgbClr val="EDB75F"/>
    <a:srgbClr val="2D2A25"/>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4660"/>
  </p:normalViewPr>
  <p:slideViewPr>
    <p:cSldViewPr snapToGrid="0">
      <p:cViewPr varScale="1">
        <p:scale>
          <a:sx n="114" d="100"/>
          <a:sy n="114" d="100"/>
        </p:scale>
        <p:origin x="15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745F-90B6-4ED1-881A-DE786881AA96}" type="datetimeFigureOut">
              <a:rPr lang="en-US" smtClean="0"/>
              <a:t>1/16/2023</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E0376-EB97-4F99-921D-FD2C1C49EDFF}" type="slidenum">
              <a:rPr lang="en-US" smtClean="0"/>
              <a:t>‹#›</a:t>
            </a:fld>
            <a:endParaRPr lang="en-US"/>
          </a:p>
        </p:txBody>
      </p:sp>
    </p:spTree>
    <p:extLst>
      <p:ext uri="{BB962C8B-B14F-4D97-AF65-F5344CB8AC3E}">
        <p14:creationId xmlns:p14="http://schemas.microsoft.com/office/powerpoint/2010/main" val="297742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52811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43711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9578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pic>
        <p:nvPicPr>
          <p:cNvPr id="9" name="Picture 8"/>
          <p:cNvPicPr>
            <a:picLocks noChangeAspect="1"/>
          </p:cNvPicPr>
          <p:nvPr userDrawn="1"/>
        </p:nvPicPr>
        <p:blipFill>
          <a:blip r:embed="rId2"/>
          <a:stretch>
            <a:fillRect/>
          </a:stretch>
        </p:blipFill>
        <p:spPr>
          <a:xfrm>
            <a:off x="-28800" y="6662531"/>
            <a:ext cx="9964800" cy="488189"/>
          </a:xfrm>
          <a:prstGeom prst="rect">
            <a:avLst/>
          </a:prstGeom>
        </p:spPr>
      </p:pic>
    </p:spTree>
    <p:extLst>
      <p:ext uri="{BB962C8B-B14F-4D97-AF65-F5344CB8AC3E}">
        <p14:creationId xmlns:p14="http://schemas.microsoft.com/office/powerpoint/2010/main" val="38737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40589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59001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8" name="Footer Placeholder 7"/>
          <p:cNvSpPr>
            <a:spLocks noGrp="1"/>
          </p:cNvSpPr>
          <p:nvPr>
            <p:ph type="ftr" sz="quarter" idx="11"/>
          </p:nvPr>
        </p:nvSpPr>
        <p:spPr/>
        <p:txBody>
          <a:bodyPr/>
          <a:lstStyle/>
          <a:p>
            <a:endParaRPr lang="lv-LV">
              <a:solidFill>
                <a:prstClr val="black">
                  <a:tint val="75000"/>
                </a:prstClr>
              </a:solidFill>
            </a:endParaRPr>
          </a:p>
        </p:txBody>
      </p:sp>
      <p:sp>
        <p:nvSpPr>
          <p:cNvPr id="9" name="Slide Number Placeholder 8"/>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09260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4" name="Footer Placeholder 3"/>
          <p:cNvSpPr>
            <a:spLocks noGrp="1"/>
          </p:cNvSpPr>
          <p:nvPr>
            <p:ph type="ftr" sz="quarter" idx="11"/>
          </p:nvPr>
        </p:nvSpPr>
        <p:spPr/>
        <p:txBody>
          <a:bodyPr/>
          <a:lstStyle/>
          <a:p>
            <a:endParaRPr lang="lv-LV">
              <a:solidFill>
                <a:prstClr val="black">
                  <a:tint val="75000"/>
                </a:prstClr>
              </a:solidFill>
            </a:endParaRPr>
          </a:p>
        </p:txBody>
      </p:sp>
      <p:sp>
        <p:nvSpPr>
          <p:cNvPr id="5" name="Slide Number Placeholder 4"/>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91622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3" name="Footer Placeholder 2"/>
          <p:cNvSpPr>
            <a:spLocks noGrp="1"/>
          </p:cNvSpPr>
          <p:nvPr>
            <p:ph type="ftr" sz="quarter" idx="11"/>
          </p:nvPr>
        </p:nvSpPr>
        <p:spPr/>
        <p:txBody>
          <a:bodyPr/>
          <a:lstStyle/>
          <a:p>
            <a:endParaRPr lang="lv-LV">
              <a:solidFill>
                <a:prstClr val="black">
                  <a:tint val="75000"/>
                </a:prstClr>
              </a:solidFill>
            </a:endParaRPr>
          </a:p>
        </p:txBody>
      </p:sp>
      <p:sp>
        <p:nvSpPr>
          <p:cNvPr id="4" name="Slide Number Placeholder 3"/>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21613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73254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42429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9ACEC-DCEA-4E1F-83FE-80FEE3BD34E8}" type="datetimeFigureOut">
              <a:rPr lang="lv-LV" smtClean="0">
                <a:solidFill>
                  <a:prstClr val="black">
                    <a:tint val="75000"/>
                  </a:prstClr>
                </a:solidFill>
              </a:rPr>
              <a:pPr/>
              <a:t>16.01.2023</a:t>
            </a:fld>
            <a:endParaRPr lang="lv-LV">
              <a:solidFill>
                <a:prstClr val="black">
                  <a:tint val="75000"/>
                </a:prstClr>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solidFill>
                <a:prstClr val="black">
                  <a:tint val="75000"/>
                </a:prstClr>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5C3AC-28DD-4673-9315-6C110AE0E437}"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940679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B2C8ABE-2A51-4D00-851F-3BE0C90BC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809"/>
            <a:ext cx="9906000" cy="5574381"/>
          </a:xfrm>
          <a:prstGeom prst="rect">
            <a:avLst/>
          </a:prstGeom>
        </p:spPr>
      </p:pic>
    </p:spTree>
    <p:extLst>
      <p:ext uri="{BB962C8B-B14F-4D97-AF65-F5344CB8AC3E}">
        <p14:creationId xmlns:p14="http://schemas.microsoft.com/office/powerpoint/2010/main" val="426771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738664"/>
          </a:xfrm>
          <a:prstGeom prst="rect">
            <a:avLst/>
          </a:prstGeom>
        </p:spPr>
        <p:txBody>
          <a:bodyPr wrap="square">
            <a:spAutoFit/>
          </a:bodyPr>
          <a:lstStyle/>
          <a:p>
            <a:r>
              <a:rPr lang="lv-LV" sz="2400" b="1" spc="200" dirty="0">
                <a:solidFill>
                  <a:schemeClr val="bg1"/>
                </a:solidFill>
              </a:rPr>
              <a:t>REAL SIZE A320 AIRPLANE FOR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lane on fire&#10;&#10;Description automatically generated with medium confidence">
            <a:extLst>
              <a:ext uri="{FF2B5EF4-FFF2-40B4-BE49-F238E27FC236}">
                <a16:creationId xmlns:a16="http://schemas.microsoft.com/office/drawing/2014/main" id="{D6F334E1-4AA0-41A1-997F-E62580005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68" y="1292433"/>
            <a:ext cx="8148271" cy="4584584"/>
          </a:xfrm>
          <a:prstGeom prst="rect">
            <a:avLst/>
          </a:prstGeom>
        </p:spPr>
      </p:pic>
      <p:sp>
        <p:nvSpPr>
          <p:cNvPr id="2" name="TextBox 1">
            <a:extLst>
              <a:ext uri="{FF2B5EF4-FFF2-40B4-BE49-F238E27FC236}">
                <a16:creationId xmlns:a16="http://schemas.microsoft.com/office/drawing/2014/main" id="{DA9A88FA-5D80-46D6-8F09-2FF70D5FF582}"/>
              </a:ext>
            </a:extLst>
          </p:cNvPr>
          <p:cNvSpPr txBox="1"/>
          <p:nvPr/>
        </p:nvSpPr>
        <p:spPr>
          <a:xfrm>
            <a:off x="1010368" y="5877017"/>
            <a:ext cx="7739994" cy="646331"/>
          </a:xfrm>
          <a:prstGeom prst="rect">
            <a:avLst/>
          </a:prstGeom>
          <a:noFill/>
        </p:spPr>
        <p:txBody>
          <a:bodyPr wrap="square" rtlCol="0">
            <a:spAutoFit/>
          </a:bodyPr>
          <a:lstStyle/>
          <a:p>
            <a:r>
              <a:rPr lang="lv-LV" dirty="0">
                <a:solidFill>
                  <a:schemeClr val="bg1"/>
                </a:solidFill>
              </a:rPr>
              <a:t>Lidmašīnu korpusus ražo no alumīnija. Alumīnija kušanas temperatūra ir ~650 grādi.</a:t>
            </a:r>
            <a:endParaRPr lang="en-US" dirty="0">
              <a:solidFill>
                <a:schemeClr val="bg1"/>
              </a:solidFill>
            </a:endParaRPr>
          </a:p>
        </p:txBody>
      </p:sp>
    </p:spTree>
    <p:extLst>
      <p:ext uri="{BB962C8B-B14F-4D97-AF65-F5344CB8AC3E}">
        <p14:creationId xmlns:p14="http://schemas.microsoft.com/office/powerpoint/2010/main" val="1076830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738664"/>
          </a:xfrm>
          <a:prstGeom prst="rect">
            <a:avLst/>
          </a:prstGeom>
        </p:spPr>
        <p:txBody>
          <a:bodyPr wrap="square">
            <a:spAutoFit/>
          </a:bodyPr>
          <a:lstStyle/>
          <a:p>
            <a:r>
              <a:rPr lang="lv-LV" sz="2400" b="1" spc="200" dirty="0">
                <a:solidFill>
                  <a:schemeClr val="bg1"/>
                </a:solidFill>
              </a:rPr>
              <a:t>REAL SIZE A320 AIRPLANE FOR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Content Placeholder 4">
            <a:extLst>
              <a:ext uri="{FF2B5EF4-FFF2-40B4-BE49-F238E27FC236}">
                <a16:creationId xmlns:a16="http://schemas.microsoft.com/office/drawing/2014/main" id="{3ECAE092-DA5A-43E7-8104-3F29318D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90" y="1627303"/>
            <a:ext cx="9723898" cy="4286773"/>
          </a:xfrm>
          <a:prstGeom prst="rect">
            <a:avLst/>
          </a:prstGeom>
        </p:spPr>
      </p:pic>
      <p:sp>
        <p:nvSpPr>
          <p:cNvPr id="2" name="TextBox 1">
            <a:extLst>
              <a:ext uri="{FF2B5EF4-FFF2-40B4-BE49-F238E27FC236}">
                <a16:creationId xmlns:a16="http://schemas.microsoft.com/office/drawing/2014/main" id="{96F1FFC1-65EF-4CF9-BC7A-6AC55D5EE9ED}"/>
              </a:ext>
            </a:extLst>
          </p:cNvPr>
          <p:cNvSpPr txBox="1"/>
          <p:nvPr/>
        </p:nvSpPr>
        <p:spPr>
          <a:xfrm>
            <a:off x="1189839" y="6006710"/>
            <a:ext cx="8464491" cy="646331"/>
          </a:xfrm>
          <a:prstGeom prst="rect">
            <a:avLst/>
          </a:prstGeom>
          <a:noFill/>
        </p:spPr>
        <p:txBody>
          <a:bodyPr wrap="square" rtlCol="0">
            <a:spAutoFit/>
          </a:bodyPr>
          <a:lstStyle/>
          <a:p>
            <a:r>
              <a:rPr lang="lv-LV" dirty="0">
                <a:solidFill>
                  <a:schemeClr val="bg1">
                    <a:lumMod val="95000"/>
                  </a:schemeClr>
                </a:solidFill>
              </a:rPr>
              <a:t>Ugunsdzēsēju treniņš uz īstām lidmašīnām ir dārgi un nav praktiski dēļ degšanas temperatūras.</a:t>
            </a:r>
            <a:endParaRPr lang="en-US" dirty="0">
              <a:solidFill>
                <a:schemeClr val="bg1">
                  <a:lumMod val="95000"/>
                </a:schemeClr>
              </a:solidFill>
            </a:endParaRPr>
          </a:p>
        </p:txBody>
      </p:sp>
    </p:spTree>
    <p:extLst>
      <p:ext uri="{BB962C8B-B14F-4D97-AF65-F5344CB8AC3E}">
        <p14:creationId xmlns:p14="http://schemas.microsoft.com/office/powerpoint/2010/main" val="291484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1107996"/>
          </a:xfrm>
          <a:prstGeom prst="rect">
            <a:avLst/>
          </a:prstGeom>
        </p:spPr>
        <p:txBody>
          <a:bodyPr wrap="square">
            <a:spAutoFit/>
          </a:bodyPr>
          <a:lstStyle/>
          <a:p>
            <a:r>
              <a:rPr lang="lv-LV" sz="2400" b="1" spc="200" dirty="0">
                <a:solidFill>
                  <a:schemeClr val="bg1"/>
                </a:solidFill>
              </a:rPr>
              <a:t>REAL SIZE A320 AIRPLANE FOR </a:t>
            </a:r>
            <a:br>
              <a:rPr lang="lv-LV" sz="2400" b="1" spc="200" dirty="0">
                <a:solidFill>
                  <a:schemeClr val="bg1"/>
                </a:solidFill>
              </a:rPr>
            </a:br>
            <a:r>
              <a:rPr lang="lv-LV" sz="2400" b="1" spc="200" dirty="0">
                <a:solidFill>
                  <a:schemeClr val="bg1"/>
                </a:solidFill>
              </a:rPr>
              <a:t>FIREFIGHTER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0AECB4AD-CF3F-4C6B-9FDD-AF97B3816B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2912" y="1333114"/>
            <a:ext cx="6984800" cy="5238600"/>
          </a:xfrm>
        </p:spPr>
      </p:pic>
    </p:spTree>
    <p:extLst>
      <p:ext uri="{BB962C8B-B14F-4D97-AF65-F5344CB8AC3E}">
        <p14:creationId xmlns:p14="http://schemas.microsoft.com/office/powerpoint/2010/main" val="270880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1107996"/>
          </a:xfrm>
          <a:prstGeom prst="rect">
            <a:avLst/>
          </a:prstGeom>
        </p:spPr>
        <p:txBody>
          <a:bodyPr wrap="square">
            <a:spAutoFit/>
          </a:bodyPr>
          <a:lstStyle/>
          <a:p>
            <a:r>
              <a:rPr lang="lv-LV" sz="2400" b="1" spc="200" dirty="0">
                <a:solidFill>
                  <a:schemeClr val="bg1"/>
                </a:solidFill>
              </a:rPr>
              <a:t>REAL SIZE A320 AIRPLANE FOR </a:t>
            </a:r>
            <a:br>
              <a:rPr lang="lv-LV" sz="2400" b="1" spc="200" dirty="0">
                <a:solidFill>
                  <a:schemeClr val="bg1"/>
                </a:solidFill>
              </a:rPr>
            </a:br>
            <a:r>
              <a:rPr lang="lv-LV" sz="2400" b="1" spc="200" dirty="0">
                <a:solidFill>
                  <a:schemeClr val="bg1"/>
                </a:solidFill>
              </a:rPr>
              <a:t>FIREFIGHTER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group of firefighters putting out a fire&#10;&#10;Description automatically generated with medium confidence">
            <a:extLst>
              <a:ext uri="{FF2B5EF4-FFF2-40B4-BE49-F238E27FC236}">
                <a16:creationId xmlns:a16="http://schemas.microsoft.com/office/drawing/2014/main" id="{D3F5A9BA-08F1-4DBF-B59C-00119DFC46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1629" y="1412766"/>
            <a:ext cx="6740195" cy="5055146"/>
          </a:xfrm>
        </p:spPr>
      </p:pic>
    </p:spTree>
    <p:extLst>
      <p:ext uri="{BB962C8B-B14F-4D97-AF65-F5344CB8AC3E}">
        <p14:creationId xmlns:p14="http://schemas.microsoft.com/office/powerpoint/2010/main" val="133462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1107996"/>
          </a:xfrm>
          <a:prstGeom prst="rect">
            <a:avLst/>
          </a:prstGeom>
        </p:spPr>
        <p:txBody>
          <a:bodyPr wrap="square">
            <a:spAutoFit/>
          </a:bodyPr>
          <a:lstStyle/>
          <a:p>
            <a:r>
              <a:rPr lang="lv-LV" sz="2400" b="1" spc="200" dirty="0">
                <a:solidFill>
                  <a:schemeClr val="bg1"/>
                </a:solidFill>
              </a:rPr>
              <a:t>REAL SIZE A320 AIRPLANE FOR </a:t>
            </a:r>
            <a:br>
              <a:rPr lang="lv-LV" sz="2400" b="1" spc="200" dirty="0">
                <a:solidFill>
                  <a:schemeClr val="bg1"/>
                </a:solidFill>
              </a:rPr>
            </a:br>
            <a:r>
              <a:rPr lang="lv-LV" sz="2400" b="1" spc="200" dirty="0">
                <a:solidFill>
                  <a:schemeClr val="bg1"/>
                </a:solidFill>
              </a:rPr>
              <a:t>FIREFIGHTER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outdoor, engine&#10;&#10;Description automatically generated">
            <a:extLst>
              <a:ext uri="{FF2B5EF4-FFF2-40B4-BE49-F238E27FC236}">
                <a16:creationId xmlns:a16="http://schemas.microsoft.com/office/drawing/2014/main" id="{0A21D390-E423-4803-A79C-134E169B6F6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68548" y="1312955"/>
            <a:ext cx="6960560" cy="5220420"/>
          </a:xfrm>
        </p:spPr>
      </p:pic>
    </p:spTree>
    <p:extLst>
      <p:ext uri="{BB962C8B-B14F-4D97-AF65-F5344CB8AC3E}">
        <p14:creationId xmlns:p14="http://schemas.microsoft.com/office/powerpoint/2010/main" val="1807263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7026627" cy="1107996"/>
          </a:xfrm>
          <a:prstGeom prst="rect">
            <a:avLst/>
          </a:prstGeom>
        </p:spPr>
        <p:txBody>
          <a:bodyPr wrap="square">
            <a:spAutoFit/>
          </a:bodyPr>
          <a:lstStyle/>
          <a:p>
            <a:r>
              <a:rPr lang="lv-LV" sz="2400" b="1" spc="200" dirty="0">
                <a:solidFill>
                  <a:schemeClr val="bg1"/>
                </a:solidFill>
              </a:rPr>
              <a:t>REAL SIZE A320 AIRPLANE FOR </a:t>
            </a:r>
            <a:br>
              <a:rPr lang="lv-LV" sz="2400" b="1" spc="200" dirty="0">
                <a:solidFill>
                  <a:schemeClr val="bg1"/>
                </a:solidFill>
              </a:rPr>
            </a:br>
            <a:r>
              <a:rPr lang="lv-LV" sz="2400" b="1" spc="200" dirty="0">
                <a:solidFill>
                  <a:schemeClr val="bg1"/>
                </a:solidFill>
              </a:rPr>
              <a:t>FIREFIGHTER TRAINING</a:t>
            </a:r>
            <a:endParaRPr lang="ru-RU" sz="2400" b="1" spc="200" dirty="0">
              <a:solidFill>
                <a:schemeClr val="bg1"/>
              </a:solidFill>
            </a:endParaRPr>
          </a:p>
          <a:p>
            <a:r>
              <a:rPr lang="en-US" spc="300" dirty="0">
                <a:solidFill>
                  <a:schemeClr val="bg1"/>
                </a:solidFill>
              </a:rPr>
              <a:t>(</a:t>
            </a:r>
            <a:r>
              <a:rPr lang="lv-LV" spc="300" dirty="0">
                <a:solidFill>
                  <a:schemeClr val="bg1"/>
                </a:solidFill>
              </a:rPr>
              <a:t>USA &amp; </a:t>
            </a:r>
            <a:r>
              <a:rPr lang="lv-LV" spc="300" dirty="0" err="1">
                <a:solidFill>
                  <a:schemeClr val="bg1"/>
                </a:solidFill>
              </a:rPr>
              <a:t>Slovenia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1F22D006-D4C2-47C7-A422-C1DA661BE1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7741" y="1273298"/>
            <a:ext cx="7172586" cy="5379439"/>
          </a:xfrm>
        </p:spPr>
      </p:pic>
    </p:spTree>
    <p:extLst>
      <p:ext uri="{BB962C8B-B14F-4D97-AF65-F5344CB8AC3E}">
        <p14:creationId xmlns:p14="http://schemas.microsoft.com/office/powerpoint/2010/main" val="1584340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184998"/>
            <a:ext cx="7026627" cy="738664"/>
          </a:xfrm>
          <a:prstGeom prst="rect">
            <a:avLst/>
          </a:prstGeom>
        </p:spPr>
        <p:txBody>
          <a:bodyPr wrap="square">
            <a:spAutoFit/>
          </a:bodyPr>
          <a:lstStyle/>
          <a:p>
            <a:r>
              <a:rPr lang="lv-LV" sz="2400" b="1" spc="200" dirty="0">
                <a:solidFill>
                  <a:schemeClr val="bg1"/>
                </a:solidFill>
              </a:rPr>
              <a:t>4</a:t>
            </a:r>
            <a:r>
              <a:rPr lang="en-US" sz="2400" b="1" spc="200" dirty="0">
                <a:solidFill>
                  <a:schemeClr val="bg1"/>
                </a:solidFill>
              </a:rPr>
              <a:t>-TON LIFTING TABLE</a:t>
            </a:r>
            <a:endParaRPr lang="ru-RU" sz="2400" b="1" spc="200" dirty="0">
              <a:solidFill>
                <a:schemeClr val="bg1"/>
              </a:solidFill>
            </a:endParaRPr>
          </a:p>
          <a:p>
            <a:r>
              <a:rPr lang="en-US" spc="300" dirty="0">
                <a:solidFill>
                  <a:schemeClr val="bg1"/>
                </a:solidFill>
              </a:rPr>
              <a:t>(</a:t>
            </a:r>
            <a:r>
              <a:rPr lang="lv-LV" spc="300" dirty="0" err="1">
                <a:solidFill>
                  <a:schemeClr val="bg1"/>
                </a:solidFill>
              </a:rPr>
              <a:t>Latvia</a:t>
            </a:r>
            <a:r>
              <a:rPr lang="en-US"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building, outdoor, street&#10;&#10;Description automatically generated">
            <a:extLst>
              <a:ext uri="{FF2B5EF4-FFF2-40B4-BE49-F238E27FC236}">
                <a16:creationId xmlns:a16="http://schemas.microsoft.com/office/drawing/2014/main" id="{EC158BA0-A545-431E-8564-A5CA11218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993" y="1367404"/>
            <a:ext cx="6887961" cy="5165971"/>
          </a:xfrm>
          <a:prstGeom prst="rect">
            <a:avLst/>
          </a:prstGeom>
        </p:spPr>
      </p:pic>
    </p:spTree>
    <p:extLst>
      <p:ext uri="{BB962C8B-B14F-4D97-AF65-F5344CB8AC3E}">
        <p14:creationId xmlns:p14="http://schemas.microsoft.com/office/powerpoint/2010/main" val="297697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830997"/>
          </a:xfrm>
          <a:prstGeom prst="rect">
            <a:avLst/>
          </a:prstGeom>
        </p:spPr>
        <p:txBody>
          <a:bodyPr wrap="square">
            <a:spAutoFit/>
          </a:bodyPr>
          <a:lstStyle/>
          <a:p>
            <a:r>
              <a:rPr lang="lv-LV" sz="2400" b="1" spc="200" dirty="0">
                <a:solidFill>
                  <a:schemeClr val="bg1"/>
                </a:solidFill>
              </a:rPr>
              <a:t>4</a:t>
            </a:r>
            <a:r>
              <a:rPr lang="en-US" sz="2400" b="1" spc="200" dirty="0">
                <a:solidFill>
                  <a:schemeClr val="bg1"/>
                </a:solidFill>
              </a:rPr>
              <a:t>-TON LIFTING TABLE</a:t>
            </a:r>
            <a:endParaRPr lang="ru-RU" sz="2400" b="1" spc="200" dirty="0">
              <a:solidFill>
                <a:schemeClr val="bg1"/>
              </a:solidFill>
            </a:endParaRPr>
          </a:p>
          <a:p>
            <a:r>
              <a:rPr lang="en-US" sz="2400" spc="300" dirty="0">
                <a:solidFill>
                  <a:schemeClr val="bg1"/>
                </a:solidFill>
              </a:rPr>
              <a:t>(</a:t>
            </a:r>
            <a:r>
              <a:rPr lang="lv-LV" sz="2400" spc="300" dirty="0" err="1">
                <a:solidFill>
                  <a:schemeClr val="bg1"/>
                </a:solidFill>
              </a:rPr>
              <a:t>Latvia</a:t>
            </a:r>
            <a:r>
              <a:rPr lang="en-US" sz="2400"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floor, indoor, building&#10;&#10;Description automatically generated">
            <a:extLst>
              <a:ext uri="{FF2B5EF4-FFF2-40B4-BE49-F238E27FC236}">
                <a16:creationId xmlns:a16="http://schemas.microsoft.com/office/drawing/2014/main" id="{CF5F9245-B689-4A36-9B6D-DADBA9668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22" y="1988598"/>
            <a:ext cx="4379651" cy="3284738"/>
          </a:xfrm>
          <a:prstGeom prst="rect">
            <a:avLst/>
          </a:prstGeom>
        </p:spPr>
      </p:pic>
      <p:pic>
        <p:nvPicPr>
          <p:cNvPr id="10" name="Picture 9" descr="A picture containing floor, indoor&#10;&#10;Description automatically generated">
            <a:extLst>
              <a:ext uri="{FF2B5EF4-FFF2-40B4-BE49-F238E27FC236}">
                <a16:creationId xmlns:a16="http://schemas.microsoft.com/office/drawing/2014/main" id="{A956A47C-6758-4EA9-9F4D-A775D18F2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929" y="1988598"/>
            <a:ext cx="4499343" cy="3374508"/>
          </a:xfrm>
          <a:prstGeom prst="rect">
            <a:avLst/>
          </a:prstGeom>
        </p:spPr>
      </p:pic>
    </p:spTree>
    <p:extLst>
      <p:ext uri="{BB962C8B-B14F-4D97-AF65-F5344CB8AC3E}">
        <p14:creationId xmlns:p14="http://schemas.microsoft.com/office/powerpoint/2010/main" val="420385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281352"/>
            <a:ext cx="7026627" cy="830997"/>
          </a:xfrm>
          <a:prstGeom prst="rect">
            <a:avLst/>
          </a:prstGeom>
        </p:spPr>
        <p:txBody>
          <a:bodyPr wrap="square">
            <a:spAutoFit/>
          </a:bodyPr>
          <a:lstStyle/>
          <a:p>
            <a:r>
              <a:rPr lang="lv-LV" sz="2400" b="1" spc="200" dirty="0">
                <a:solidFill>
                  <a:schemeClr val="bg1"/>
                </a:solidFill>
              </a:rPr>
              <a:t>4</a:t>
            </a:r>
            <a:r>
              <a:rPr lang="en-US" sz="2400" b="1" spc="200" dirty="0">
                <a:solidFill>
                  <a:schemeClr val="bg1"/>
                </a:solidFill>
              </a:rPr>
              <a:t>-TON LIFTING TABLE</a:t>
            </a:r>
            <a:endParaRPr lang="ru-RU" sz="2400" b="1" spc="200" dirty="0">
              <a:solidFill>
                <a:schemeClr val="bg1"/>
              </a:solidFill>
            </a:endParaRPr>
          </a:p>
          <a:p>
            <a:r>
              <a:rPr lang="en-US" sz="2400" spc="300" dirty="0">
                <a:solidFill>
                  <a:schemeClr val="bg1"/>
                </a:solidFill>
              </a:rPr>
              <a:t>(</a:t>
            </a:r>
            <a:r>
              <a:rPr lang="lv-LV" sz="2400" spc="300" dirty="0" err="1">
                <a:solidFill>
                  <a:schemeClr val="bg1"/>
                </a:solidFill>
              </a:rPr>
              <a:t>Latvia</a:t>
            </a:r>
            <a:r>
              <a:rPr lang="en-US" sz="2400" spc="300" dirty="0">
                <a:solidFill>
                  <a:schemeClr val="bg1"/>
                </a:solidFill>
              </a:rPr>
              <a:t>)</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car parked in a garage&#10;&#10;Description automatically generated with medium confidence">
            <a:extLst>
              <a:ext uri="{FF2B5EF4-FFF2-40B4-BE49-F238E27FC236}">
                <a16:creationId xmlns:a16="http://schemas.microsoft.com/office/drawing/2014/main" id="{7DAA6E34-4EED-4304-857E-837661754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934" y="856975"/>
            <a:ext cx="5725111" cy="3220375"/>
          </a:xfrm>
          <a:prstGeom prst="rect">
            <a:avLst/>
          </a:prstGeom>
        </p:spPr>
      </p:pic>
      <p:pic>
        <p:nvPicPr>
          <p:cNvPr id="11" name="Picture 10" descr="A picture containing indoor, night sky&#10;&#10;Description automatically generated">
            <a:extLst>
              <a:ext uri="{FF2B5EF4-FFF2-40B4-BE49-F238E27FC236}">
                <a16:creationId xmlns:a16="http://schemas.microsoft.com/office/drawing/2014/main" id="{51135437-74F5-423C-B0C4-E4FF4CF0E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22" y="4104153"/>
            <a:ext cx="5443739" cy="2450746"/>
          </a:xfrm>
          <a:prstGeom prst="rect">
            <a:avLst/>
          </a:prstGeom>
        </p:spPr>
      </p:pic>
    </p:spTree>
    <p:extLst>
      <p:ext uri="{BB962C8B-B14F-4D97-AF65-F5344CB8AC3E}">
        <p14:creationId xmlns:p14="http://schemas.microsoft.com/office/powerpoint/2010/main" val="167590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MARINE SUBSEA EQUIPMENT</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ky, ocean floor&#10;&#10;Description automatically generated">
            <a:extLst>
              <a:ext uri="{FF2B5EF4-FFF2-40B4-BE49-F238E27FC236}">
                <a16:creationId xmlns:a16="http://schemas.microsoft.com/office/drawing/2014/main" id="{BBC8C18D-A491-44DB-8BD0-C32214C13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19" y="1567879"/>
            <a:ext cx="8529961" cy="4798103"/>
          </a:xfrm>
          <a:prstGeom prst="rect">
            <a:avLst/>
          </a:prstGeom>
        </p:spPr>
      </p:pic>
    </p:spTree>
    <p:extLst>
      <p:ext uri="{BB962C8B-B14F-4D97-AF65-F5344CB8AC3E}">
        <p14:creationId xmlns:p14="http://schemas.microsoft.com/office/powerpoint/2010/main" val="368391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485748" cy="191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solidFill>
                <a:prstClr val="white"/>
              </a:solidFill>
            </a:endParaRPr>
          </a:p>
        </p:txBody>
      </p:sp>
      <p:pic>
        <p:nvPicPr>
          <p:cNvPr id="9" name="Picture 8"/>
          <p:cNvPicPr>
            <a:picLocks noChangeAspect="1"/>
          </p:cNvPicPr>
          <p:nvPr/>
        </p:nvPicPr>
        <p:blipFill>
          <a:blip r:embed="rId2"/>
          <a:stretch>
            <a:fillRect/>
          </a:stretch>
        </p:blipFill>
        <p:spPr>
          <a:xfrm>
            <a:off x="414122" y="392519"/>
            <a:ext cx="1811902" cy="1294215"/>
          </a:xfrm>
          <a:prstGeom prst="rect">
            <a:avLst/>
          </a:prstGeom>
        </p:spPr>
      </p:pic>
      <p:sp>
        <p:nvSpPr>
          <p:cNvPr id="8" name="Rectangle 7">
            <a:extLst>
              <a:ext uri="{FF2B5EF4-FFF2-40B4-BE49-F238E27FC236}">
                <a16:creationId xmlns:a16="http://schemas.microsoft.com/office/drawing/2014/main" id="{B0CFDE31-DABF-4914-91C2-D3B0076D1EEF}"/>
              </a:ext>
            </a:extLst>
          </p:cNvPr>
          <p:cNvSpPr/>
          <p:nvPr/>
        </p:nvSpPr>
        <p:spPr>
          <a:xfrm>
            <a:off x="1535830" y="2767280"/>
            <a:ext cx="6834339" cy="1323439"/>
          </a:xfrm>
          <a:prstGeom prst="rect">
            <a:avLst/>
          </a:prstGeom>
        </p:spPr>
        <p:txBody>
          <a:bodyPr wrap="square">
            <a:spAutoFit/>
          </a:bodyPr>
          <a:lstStyle/>
          <a:p>
            <a:pPr algn="ctr"/>
            <a:r>
              <a:rPr lang="lv-LV" sz="4000" b="1" spc="300" dirty="0">
                <a:solidFill>
                  <a:prstClr val="white"/>
                </a:solidFill>
              </a:rPr>
              <a:t>Roboti – kā automatizācija ietekmē mašīnbūvi</a:t>
            </a:r>
            <a:endParaRPr lang="lv-LV" sz="4000" spc="300" dirty="0">
              <a:solidFill>
                <a:prstClr val="white">
                  <a:lumMod val="75000"/>
                </a:prstClr>
              </a:solidFill>
            </a:endParaRPr>
          </a:p>
        </p:txBody>
      </p:sp>
      <p:sp>
        <p:nvSpPr>
          <p:cNvPr id="14" name="Rectangle 13">
            <a:extLst>
              <a:ext uri="{FF2B5EF4-FFF2-40B4-BE49-F238E27FC236}">
                <a16:creationId xmlns:a16="http://schemas.microsoft.com/office/drawing/2014/main" id="{B0CFDE31-DABF-4914-91C2-D3B0076D1EEF}"/>
              </a:ext>
            </a:extLst>
          </p:cNvPr>
          <p:cNvSpPr/>
          <p:nvPr/>
        </p:nvSpPr>
        <p:spPr>
          <a:xfrm>
            <a:off x="3742799" y="4090719"/>
            <a:ext cx="4357912" cy="369332"/>
          </a:xfrm>
          <a:prstGeom prst="rect">
            <a:avLst/>
          </a:prstGeom>
        </p:spPr>
        <p:txBody>
          <a:bodyPr wrap="square">
            <a:spAutoFit/>
          </a:bodyPr>
          <a:lstStyle/>
          <a:p>
            <a:pPr algn="r"/>
            <a:r>
              <a:rPr lang="lv-LV" b="1" spc="300" dirty="0">
                <a:solidFill>
                  <a:schemeClr val="bg1"/>
                </a:solidFill>
              </a:rPr>
              <a:t>Ritvars Višs 2023</a:t>
            </a:r>
          </a:p>
        </p:txBody>
      </p:sp>
      <p:pic>
        <p:nvPicPr>
          <p:cNvPr id="3" name="Picture 2" descr="Logo&#10;&#10;Description automatically generated">
            <a:extLst>
              <a:ext uri="{FF2B5EF4-FFF2-40B4-BE49-F238E27FC236}">
                <a16:creationId xmlns:a16="http://schemas.microsoft.com/office/drawing/2014/main" id="{CE406A1F-AF50-46D6-A143-4782EA507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780" y="0"/>
            <a:ext cx="1746219" cy="1917577"/>
          </a:xfrm>
          <a:prstGeom prst="rect">
            <a:avLst/>
          </a:prstGeom>
        </p:spPr>
      </p:pic>
    </p:spTree>
    <p:extLst>
      <p:ext uri="{BB962C8B-B14F-4D97-AF65-F5344CB8AC3E}">
        <p14:creationId xmlns:p14="http://schemas.microsoft.com/office/powerpoint/2010/main" val="735821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MARINE SUBSEA EQUIPMENT</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E0696E-8CBF-4E5B-8EC1-C75DD2DAF573}"/>
              </a:ext>
            </a:extLst>
          </p:cNvPr>
          <p:cNvPicPr>
            <a:picLocks noChangeAspect="1"/>
          </p:cNvPicPr>
          <p:nvPr/>
        </p:nvPicPr>
        <p:blipFill>
          <a:blip r:embed="rId3"/>
          <a:stretch>
            <a:fillRect/>
          </a:stretch>
        </p:blipFill>
        <p:spPr>
          <a:xfrm>
            <a:off x="1191105" y="1672042"/>
            <a:ext cx="7305675" cy="4676775"/>
          </a:xfrm>
          <a:prstGeom prst="rect">
            <a:avLst/>
          </a:prstGeom>
        </p:spPr>
      </p:pic>
    </p:spTree>
    <p:extLst>
      <p:ext uri="{BB962C8B-B14F-4D97-AF65-F5344CB8AC3E}">
        <p14:creationId xmlns:p14="http://schemas.microsoft.com/office/powerpoint/2010/main" val="4041452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MARINE SUBSEA EQUIPMENT</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wimming, water sport, sport, ocean floor&#10;&#10;Description automatically generated">
            <a:extLst>
              <a:ext uri="{FF2B5EF4-FFF2-40B4-BE49-F238E27FC236}">
                <a16:creationId xmlns:a16="http://schemas.microsoft.com/office/drawing/2014/main" id="{573DBFD1-C983-4D43-B675-B57E8A5CF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26" y="1767482"/>
            <a:ext cx="8886548" cy="4295165"/>
          </a:xfrm>
          <a:prstGeom prst="rect">
            <a:avLst/>
          </a:prstGeom>
        </p:spPr>
      </p:pic>
    </p:spTree>
    <p:extLst>
      <p:ext uri="{BB962C8B-B14F-4D97-AF65-F5344CB8AC3E}">
        <p14:creationId xmlns:p14="http://schemas.microsoft.com/office/powerpoint/2010/main" val="1384918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SORTING MACHINE</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nut, vegetable&#10;&#10;Description automatically generated">
            <a:extLst>
              <a:ext uri="{FF2B5EF4-FFF2-40B4-BE49-F238E27FC236}">
                <a16:creationId xmlns:a16="http://schemas.microsoft.com/office/drawing/2014/main" id="{478EE1D5-64BB-447A-8B7D-FFFF1052C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60" y="1398668"/>
            <a:ext cx="7386680" cy="4924453"/>
          </a:xfrm>
          <a:prstGeom prst="rect">
            <a:avLst/>
          </a:prstGeom>
        </p:spPr>
      </p:pic>
    </p:spTree>
    <p:extLst>
      <p:ext uri="{BB962C8B-B14F-4D97-AF65-F5344CB8AC3E}">
        <p14:creationId xmlns:p14="http://schemas.microsoft.com/office/powerpoint/2010/main" val="328133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SORTING MACHINE</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yellow, dirty&#10;&#10;Description automatically generated">
            <a:extLst>
              <a:ext uri="{FF2B5EF4-FFF2-40B4-BE49-F238E27FC236}">
                <a16:creationId xmlns:a16="http://schemas.microsoft.com/office/drawing/2014/main" id="{CC3FDFA3-1C6A-4F92-B06A-5AACC9A56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091" y="1414012"/>
            <a:ext cx="6825817" cy="5119363"/>
          </a:xfrm>
          <a:prstGeom prst="rect">
            <a:avLst/>
          </a:prstGeom>
        </p:spPr>
      </p:pic>
    </p:spTree>
    <p:extLst>
      <p:ext uri="{BB962C8B-B14F-4D97-AF65-F5344CB8AC3E}">
        <p14:creationId xmlns:p14="http://schemas.microsoft.com/office/powerpoint/2010/main" val="8879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LIFTING ROOF</a:t>
            </a:r>
            <a:endParaRPr lang="en-GB"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chair, metal, equipment&#10;&#10;Description automatically generated">
            <a:extLst>
              <a:ext uri="{FF2B5EF4-FFF2-40B4-BE49-F238E27FC236}">
                <a16:creationId xmlns:a16="http://schemas.microsoft.com/office/drawing/2014/main" id="{41B01A67-FF4B-431B-A28B-57326E60B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903" y="1233685"/>
            <a:ext cx="8068688" cy="5377813"/>
          </a:xfrm>
          <a:prstGeom prst="rect">
            <a:avLst/>
          </a:prstGeom>
        </p:spPr>
      </p:pic>
    </p:spTree>
    <p:extLst>
      <p:ext uri="{BB962C8B-B14F-4D97-AF65-F5344CB8AC3E}">
        <p14:creationId xmlns:p14="http://schemas.microsoft.com/office/powerpoint/2010/main" val="302364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1929412" y="395310"/>
            <a:ext cx="7026627" cy="461665"/>
          </a:xfrm>
          <a:prstGeom prst="rect">
            <a:avLst/>
          </a:prstGeom>
        </p:spPr>
        <p:txBody>
          <a:bodyPr wrap="square">
            <a:spAutoFit/>
          </a:bodyPr>
          <a:lstStyle/>
          <a:p>
            <a:r>
              <a:rPr lang="lv-LV" sz="2400" b="1" spc="200" dirty="0">
                <a:solidFill>
                  <a:schemeClr val="bg1"/>
                </a:solidFill>
              </a:rPr>
              <a:t>LIFTING ROOF</a:t>
            </a:r>
            <a:endParaRPr lang="en-GB" sz="2400"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242321"/>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ree, outdoor, sky, ground&#10;&#10;Description automatically generated">
            <a:extLst>
              <a:ext uri="{FF2B5EF4-FFF2-40B4-BE49-F238E27FC236}">
                <a16:creationId xmlns:a16="http://schemas.microsoft.com/office/drawing/2014/main" id="{F2F7CFB8-CD52-4366-99C5-A6222917A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93" y="1194837"/>
            <a:ext cx="7146749" cy="5360062"/>
          </a:xfrm>
          <a:prstGeom prst="rect">
            <a:avLst/>
          </a:prstGeom>
        </p:spPr>
      </p:pic>
    </p:spTree>
    <p:extLst>
      <p:ext uri="{BB962C8B-B14F-4D97-AF65-F5344CB8AC3E}">
        <p14:creationId xmlns:p14="http://schemas.microsoft.com/office/powerpoint/2010/main" val="216155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TESLA</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driving a horse carriage&#10;&#10;Description automatically generated with low confidence">
            <a:extLst>
              <a:ext uri="{FF2B5EF4-FFF2-40B4-BE49-F238E27FC236}">
                <a16:creationId xmlns:a16="http://schemas.microsoft.com/office/drawing/2014/main" id="{1936BF78-7438-43F9-8C7F-538171B8B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507" y="1331340"/>
            <a:ext cx="7280985" cy="4853990"/>
          </a:xfrm>
          <a:prstGeom prst="rect">
            <a:avLst/>
          </a:prstGeom>
        </p:spPr>
      </p:pic>
      <p:sp>
        <p:nvSpPr>
          <p:cNvPr id="4" name="TextBox 3">
            <a:extLst>
              <a:ext uri="{FF2B5EF4-FFF2-40B4-BE49-F238E27FC236}">
                <a16:creationId xmlns:a16="http://schemas.microsoft.com/office/drawing/2014/main" id="{DA176A8D-D3FA-4487-B020-C42CC6AC26D9}"/>
              </a:ext>
            </a:extLst>
          </p:cNvPr>
          <p:cNvSpPr txBox="1"/>
          <p:nvPr/>
        </p:nvSpPr>
        <p:spPr>
          <a:xfrm>
            <a:off x="2643278" y="6282985"/>
            <a:ext cx="6525087" cy="369332"/>
          </a:xfrm>
          <a:prstGeom prst="rect">
            <a:avLst/>
          </a:prstGeom>
          <a:noFill/>
        </p:spPr>
        <p:txBody>
          <a:bodyPr wrap="square" rtlCol="0">
            <a:spAutoFit/>
          </a:bodyPr>
          <a:lstStyle/>
          <a:p>
            <a:r>
              <a:rPr lang="lv-LV" dirty="0">
                <a:solidFill>
                  <a:schemeClr val="bg1">
                    <a:lumMod val="95000"/>
                  </a:schemeClr>
                </a:solidFill>
              </a:rPr>
              <a:t>Ikdienas transports līdz 1908. gadam</a:t>
            </a:r>
            <a:endParaRPr lang="en-US" dirty="0">
              <a:solidFill>
                <a:schemeClr val="bg1">
                  <a:lumMod val="95000"/>
                </a:schemeClr>
              </a:solidFill>
            </a:endParaRPr>
          </a:p>
        </p:txBody>
      </p:sp>
    </p:spTree>
    <p:extLst>
      <p:ext uri="{BB962C8B-B14F-4D97-AF65-F5344CB8AC3E}">
        <p14:creationId xmlns:p14="http://schemas.microsoft.com/office/powerpoint/2010/main" val="585146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TESLA</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utdoor, carriage, horse, transport&#10;&#10;Description automatically generated">
            <a:extLst>
              <a:ext uri="{FF2B5EF4-FFF2-40B4-BE49-F238E27FC236}">
                <a16:creationId xmlns:a16="http://schemas.microsoft.com/office/drawing/2014/main" id="{4888B8A7-66DF-47D9-A1FB-5FDEE9C82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68" y="1349296"/>
            <a:ext cx="7988423" cy="5052678"/>
          </a:xfrm>
          <a:prstGeom prst="rect">
            <a:avLst/>
          </a:prstGeom>
        </p:spPr>
      </p:pic>
    </p:spTree>
    <p:extLst>
      <p:ext uri="{BB962C8B-B14F-4D97-AF65-F5344CB8AC3E}">
        <p14:creationId xmlns:p14="http://schemas.microsoft.com/office/powerpoint/2010/main" val="2946174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TESLA</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erson standing in front of a car&#10;&#10;Description automatically generated with medium confidence">
            <a:extLst>
              <a:ext uri="{FF2B5EF4-FFF2-40B4-BE49-F238E27FC236}">
                <a16:creationId xmlns:a16="http://schemas.microsoft.com/office/drawing/2014/main" id="{86EFECDD-2AC6-46F6-8E96-7BB6F19A8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93" y="1609640"/>
            <a:ext cx="7341312" cy="4892985"/>
          </a:xfrm>
          <a:prstGeom prst="rect">
            <a:avLst/>
          </a:prstGeom>
        </p:spPr>
      </p:pic>
    </p:spTree>
    <p:extLst>
      <p:ext uri="{BB962C8B-B14F-4D97-AF65-F5344CB8AC3E}">
        <p14:creationId xmlns:p14="http://schemas.microsoft.com/office/powerpoint/2010/main" val="332657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Elektriskie kravas kuģi?</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large cargo ship carrying containers&#10;&#10;Description automatically generated with low confidence">
            <a:extLst>
              <a:ext uri="{FF2B5EF4-FFF2-40B4-BE49-F238E27FC236}">
                <a16:creationId xmlns:a16="http://schemas.microsoft.com/office/drawing/2014/main" id="{6B140055-C792-441B-AA5B-91349ED36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43" y="1541161"/>
            <a:ext cx="8517113" cy="4790876"/>
          </a:xfrm>
          <a:prstGeom prst="rect">
            <a:avLst/>
          </a:prstGeom>
        </p:spPr>
      </p:pic>
    </p:spTree>
    <p:extLst>
      <p:ext uri="{BB962C8B-B14F-4D97-AF65-F5344CB8AC3E}">
        <p14:creationId xmlns:p14="http://schemas.microsoft.com/office/powerpoint/2010/main" val="20076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8" name="Rectangle 7">
            <a:extLst>
              <a:ext uri="{FF2B5EF4-FFF2-40B4-BE49-F238E27FC236}">
                <a16:creationId xmlns:a16="http://schemas.microsoft.com/office/drawing/2014/main" id="{7A51AA47-41A2-4FFA-851A-2F182B235792}"/>
              </a:ext>
            </a:extLst>
          </p:cNvPr>
          <p:cNvSpPr/>
          <p:nvPr/>
        </p:nvSpPr>
        <p:spPr>
          <a:xfrm>
            <a:off x="522096" y="2455660"/>
            <a:ext cx="8985888" cy="3170099"/>
          </a:xfrm>
          <a:prstGeom prst="rect">
            <a:avLst/>
          </a:prstGeom>
        </p:spPr>
        <p:txBody>
          <a:bodyPr wrap="square">
            <a:spAutoFit/>
          </a:bodyPr>
          <a:lstStyle/>
          <a:p>
            <a:r>
              <a:rPr lang="lv-LV" sz="2000" dirty="0">
                <a:solidFill>
                  <a:schemeClr val="bg1"/>
                </a:solidFill>
              </a:rPr>
              <a:t>Manas zināšanas:</a:t>
            </a:r>
          </a:p>
          <a:p>
            <a:r>
              <a:rPr lang="lv-LV" sz="2000" dirty="0">
                <a:solidFill>
                  <a:schemeClr val="bg1"/>
                </a:solidFill>
              </a:rPr>
              <a:t>RTU profesionālā vidusskola «Mehatronika»</a:t>
            </a:r>
          </a:p>
          <a:p>
            <a:r>
              <a:rPr lang="lv-LV" sz="2000" dirty="0">
                <a:solidFill>
                  <a:schemeClr val="bg1"/>
                </a:solidFill>
              </a:rPr>
              <a:t>RTU bakalaura studijas «Inženiertehnika, mehānika un mašīnbūve»</a:t>
            </a:r>
          </a:p>
          <a:p>
            <a:r>
              <a:rPr lang="lv-LV" sz="2000" dirty="0">
                <a:solidFill>
                  <a:schemeClr val="bg1"/>
                </a:solidFill>
              </a:rPr>
              <a:t>RTU maģistra studijas «Ražošanas tehnoloģijas»</a:t>
            </a:r>
          </a:p>
          <a:p>
            <a:endParaRPr lang="lv-LV" sz="2000" dirty="0">
              <a:solidFill>
                <a:schemeClr val="bg1"/>
              </a:solidFill>
            </a:endParaRPr>
          </a:p>
          <a:p>
            <a:r>
              <a:rPr lang="lv-LV" sz="2000" dirty="0">
                <a:solidFill>
                  <a:schemeClr val="bg1"/>
                </a:solidFill>
              </a:rPr>
              <a:t>10 gadu pieredze mašīnbūvē strādājot ar starptautiskiem projektiem.</a:t>
            </a:r>
          </a:p>
          <a:p>
            <a:endParaRPr lang="lv-LV" sz="2000" dirty="0">
              <a:solidFill>
                <a:schemeClr val="bg1"/>
              </a:solidFill>
            </a:endParaRPr>
          </a:p>
          <a:p>
            <a:r>
              <a:rPr lang="lv-LV" sz="2000" dirty="0">
                <a:solidFill>
                  <a:schemeClr val="bg1"/>
                </a:solidFill>
              </a:rPr>
              <a:t>Šobrīd uzņēmumā galvenokārt nodarbojos ar attīstības uzdevumiem, kas sevī ietver arī robotizāciju.</a:t>
            </a:r>
          </a:p>
          <a:p>
            <a:endParaRPr lang="lv-LV" sz="2000" dirty="0">
              <a:solidFill>
                <a:schemeClr val="bg1"/>
              </a:solidFill>
            </a:endParaRPr>
          </a:p>
        </p:txBody>
      </p:sp>
      <p:sp>
        <p:nvSpPr>
          <p:cNvPr id="11" name="Rectangle 10">
            <a:extLst>
              <a:ext uri="{FF2B5EF4-FFF2-40B4-BE49-F238E27FC236}">
                <a16:creationId xmlns:a16="http://schemas.microsoft.com/office/drawing/2014/main" id="{51A8E4A4-5C4B-45D6-8ED2-F848B8A819A1}"/>
              </a:ext>
            </a:extLst>
          </p:cNvPr>
          <p:cNvSpPr/>
          <p:nvPr/>
        </p:nvSpPr>
        <p:spPr>
          <a:xfrm>
            <a:off x="509726" y="785991"/>
            <a:ext cx="8886548" cy="1323439"/>
          </a:xfrm>
          <a:prstGeom prst="rect">
            <a:avLst/>
          </a:prstGeom>
        </p:spPr>
        <p:txBody>
          <a:bodyPr wrap="square">
            <a:spAutoFit/>
          </a:bodyPr>
          <a:lstStyle/>
          <a:p>
            <a:pPr algn="ctr"/>
            <a:r>
              <a:rPr lang="lv-LV" sz="4000" b="1" spc="300" dirty="0">
                <a:solidFill>
                  <a:prstClr val="white"/>
                </a:solidFill>
              </a:rPr>
              <a:t>Roboti – kā automatizācija ietekmē mašīnbūvi</a:t>
            </a:r>
            <a:endParaRPr lang="lv-LV" sz="4000" spc="300" dirty="0">
              <a:solidFill>
                <a:prstClr val="white">
                  <a:lumMod val="75000"/>
                </a:prstClr>
              </a:solidFill>
            </a:endParaRPr>
          </a:p>
        </p:txBody>
      </p:sp>
    </p:spTree>
    <p:extLst>
      <p:ext uri="{BB962C8B-B14F-4D97-AF65-F5344CB8AC3E}">
        <p14:creationId xmlns:p14="http://schemas.microsoft.com/office/powerpoint/2010/main" val="1222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Elektriskie kravas kuģi?</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661AA5-E815-4DD9-9405-597353EF91B6}"/>
              </a:ext>
            </a:extLst>
          </p:cNvPr>
          <p:cNvSpPr txBox="1"/>
          <p:nvPr/>
        </p:nvSpPr>
        <p:spPr>
          <a:xfrm>
            <a:off x="1154192" y="2298231"/>
            <a:ext cx="7417966" cy="1631216"/>
          </a:xfrm>
          <a:prstGeom prst="rect">
            <a:avLst/>
          </a:prstGeom>
          <a:noFill/>
        </p:spPr>
        <p:txBody>
          <a:bodyPr wrap="square">
            <a:spAutoFit/>
          </a:bodyPr>
          <a:lstStyle/>
          <a:p>
            <a:r>
              <a:rPr lang="lv-LV" sz="2000" dirty="0">
                <a:solidFill>
                  <a:schemeClr val="bg1"/>
                </a:solidFill>
              </a:rPr>
              <a:t>Baterijas enerģijas blīvums pret dīzeļdegvielu 1:44</a:t>
            </a:r>
          </a:p>
          <a:p>
            <a:r>
              <a:rPr lang="lv-LV" sz="2000" dirty="0">
                <a:solidFill>
                  <a:schemeClr val="bg1"/>
                </a:solidFill>
              </a:rPr>
              <a:t>Piemēram - enerģiju ko varam iegūt izmantojot 1t dīzeļdegvielu, var aizstāt ar 44t baterijām.</a:t>
            </a:r>
          </a:p>
          <a:p>
            <a:r>
              <a:rPr lang="lv-LV" sz="2000" dirty="0">
                <a:solidFill>
                  <a:schemeClr val="bg1"/>
                </a:solidFill>
              </a:rPr>
              <a:t>Kravas kuģis aptuveni zaudē 1/3 no kravnesības (</a:t>
            </a:r>
            <a:r>
              <a:rPr lang="lv-LV" sz="2000" dirty="0" err="1">
                <a:solidFill>
                  <a:schemeClr val="bg1"/>
                </a:solidFill>
              </a:rPr>
              <a:t>Vlaclav</a:t>
            </a:r>
            <a:r>
              <a:rPr lang="lv-LV" sz="2000" dirty="0">
                <a:solidFill>
                  <a:schemeClr val="bg1"/>
                </a:solidFill>
              </a:rPr>
              <a:t> </a:t>
            </a:r>
            <a:r>
              <a:rPr lang="lv-LV" sz="2000" dirty="0" err="1">
                <a:solidFill>
                  <a:schemeClr val="bg1"/>
                </a:solidFill>
              </a:rPr>
              <a:t>Smil</a:t>
            </a:r>
            <a:r>
              <a:rPr lang="lv-LV" sz="2000" dirty="0">
                <a:solidFill>
                  <a:schemeClr val="bg1"/>
                </a:solidFill>
              </a:rPr>
              <a:t>)</a:t>
            </a:r>
          </a:p>
          <a:p>
            <a:endParaRPr lang="en-US" sz="2000" dirty="0">
              <a:solidFill>
                <a:schemeClr val="bg1"/>
              </a:solidFill>
            </a:endParaRPr>
          </a:p>
        </p:txBody>
      </p:sp>
    </p:spTree>
    <p:extLst>
      <p:ext uri="{BB962C8B-B14F-4D97-AF65-F5344CB8AC3E}">
        <p14:creationId xmlns:p14="http://schemas.microsoft.com/office/powerpoint/2010/main" val="3538843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SPACEX</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space shuttle taking off&#10;&#10;Description automatically generated with medium confidence">
            <a:extLst>
              <a:ext uri="{FF2B5EF4-FFF2-40B4-BE49-F238E27FC236}">
                <a16:creationId xmlns:a16="http://schemas.microsoft.com/office/drawing/2014/main" id="{3BCF18E4-7008-44F6-961F-146B4B922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948" y="1279145"/>
            <a:ext cx="6535766" cy="4899101"/>
          </a:xfrm>
          <a:prstGeom prst="rect">
            <a:avLst/>
          </a:prstGeom>
        </p:spPr>
      </p:pic>
      <p:sp>
        <p:nvSpPr>
          <p:cNvPr id="2" name="TextBox 1">
            <a:extLst>
              <a:ext uri="{FF2B5EF4-FFF2-40B4-BE49-F238E27FC236}">
                <a16:creationId xmlns:a16="http://schemas.microsoft.com/office/drawing/2014/main" id="{3B05098B-DD0D-463C-9EE4-30E020AFA1BD}"/>
              </a:ext>
            </a:extLst>
          </p:cNvPr>
          <p:cNvSpPr txBox="1"/>
          <p:nvPr/>
        </p:nvSpPr>
        <p:spPr>
          <a:xfrm>
            <a:off x="1624392" y="6249798"/>
            <a:ext cx="8045042" cy="369332"/>
          </a:xfrm>
          <a:prstGeom prst="rect">
            <a:avLst/>
          </a:prstGeom>
          <a:noFill/>
        </p:spPr>
        <p:txBody>
          <a:bodyPr wrap="square" rtlCol="0">
            <a:spAutoFit/>
          </a:bodyPr>
          <a:lstStyle/>
          <a:p>
            <a:r>
              <a:rPr lang="lv-LV" dirty="0">
                <a:solidFill>
                  <a:schemeClr val="bg1"/>
                </a:solidFill>
              </a:rPr>
              <a:t>Kāda bija problēma ar NASA </a:t>
            </a:r>
            <a:r>
              <a:rPr lang="lv-LV" dirty="0" err="1">
                <a:solidFill>
                  <a:schemeClr val="bg1"/>
                </a:solidFill>
              </a:rPr>
              <a:t>space</a:t>
            </a:r>
            <a:r>
              <a:rPr lang="lv-LV" dirty="0">
                <a:solidFill>
                  <a:schemeClr val="bg1"/>
                </a:solidFill>
              </a:rPr>
              <a:t> </a:t>
            </a:r>
            <a:r>
              <a:rPr lang="lv-LV" dirty="0" err="1">
                <a:solidFill>
                  <a:schemeClr val="bg1"/>
                </a:solidFill>
              </a:rPr>
              <a:t>shuttle</a:t>
            </a:r>
            <a:r>
              <a:rPr lang="lv-LV" dirty="0">
                <a:solidFill>
                  <a:schemeClr val="bg1"/>
                </a:solidFill>
              </a:rPr>
              <a:t> programmu?</a:t>
            </a:r>
            <a:endParaRPr lang="en-US" dirty="0">
              <a:solidFill>
                <a:schemeClr val="bg1"/>
              </a:solidFill>
            </a:endParaRPr>
          </a:p>
        </p:txBody>
      </p:sp>
    </p:spTree>
    <p:extLst>
      <p:ext uri="{BB962C8B-B14F-4D97-AF65-F5344CB8AC3E}">
        <p14:creationId xmlns:p14="http://schemas.microsoft.com/office/powerpoint/2010/main" val="1249245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SPACEX</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sky, smoke, light&#10;&#10;Description automatically generated">
            <a:extLst>
              <a:ext uri="{FF2B5EF4-FFF2-40B4-BE49-F238E27FC236}">
                <a16:creationId xmlns:a16="http://schemas.microsoft.com/office/drawing/2014/main" id="{90F9648F-051C-4D02-8D87-94B2E5C2B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3251"/>
            <a:ext cx="9906000" cy="4954953"/>
          </a:xfrm>
          <a:prstGeom prst="rect">
            <a:avLst/>
          </a:prstGeom>
        </p:spPr>
      </p:pic>
    </p:spTree>
    <p:extLst>
      <p:ext uri="{BB962C8B-B14F-4D97-AF65-F5344CB8AC3E}">
        <p14:creationId xmlns:p14="http://schemas.microsoft.com/office/powerpoint/2010/main" val="3310771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Metāla </a:t>
            </a:r>
            <a:r>
              <a:rPr lang="lv-LV" sz="2400" b="1" spc="300" dirty="0" err="1">
                <a:solidFill>
                  <a:schemeClr val="bg1"/>
                </a:solidFill>
              </a:rPr>
              <a:t>printēšana</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outdoor&#10;&#10;Description automatically generated">
            <a:extLst>
              <a:ext uri="{FF2B5EF4-FFF2-40B4-BE49-F238E27FC236}">
                <a16:creationId xmlns:a16="http://schemas.microsoft.com/office/drawing/2014/main" id="{0460FF5B-E12D-4A61-B783-AA2D089B9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952" y="1263405"/>
            <a:ext cx="6490146" cy="4867609"/>
          </a:xfrm>
          <a:prstGeom prst="rect">
            <a:avLst/>
          </a:prstGeom>
        </p:spPr>
      </p:pic>
      <p:sp>
        <p:nvSpPr>
          <p:cNvPr id="2" name="TextBox 1">
            <a:extLst>
              <a:ext uri="{FF2B5EF4-FFF2-40B4-BE49-F238E27FC236}">
                <a16:creationId xmlns:a16="http://schemas.microsoft.com/office/drawing/2014/main" id="{4ECD5508-F019-4E2E-A3E5-174135B93D37}"/>
              </a:ext>
            </a:extLst>
          </p:cNvPr>
          <p:cNvSpPr txBox="1"/>
          <p:nvPr/>
        </p:nvSpPr>
        <p:spPr>
          <a:xfrm>
            <a:off x="1206617" y="6208047"/>
            <a:ext cx="7852095" cy="369332"/>
          </a:xfrm>
          <a:prstGeom prst="rect">
            <a:avLst/>
          </a:prstGeom>
          <a:noFill/>
        </p:spPr>
        <p:txBody>
          <a:bodyPr wrap="square" rtlCol="0">
            <a:spAutoFit/>
          </a:bodyPr>
          <a:lstStyle/>
          <a:p>
            <a:r>
              <a:rPr lang="lv-LV" dirty="0">
                <a:solidFill>
                  <a:schemeClr val="bg1"/>
                </a:solidFill>
              </a:rPr>
              <a:t>Mūsdienās ražojot mašīnbūves iekārtas, veidojas atgriezumi 10 – 40% robežās.</a:t>
            </a:r>
            <a:endParaRPr lang="en-US" dirty="0">
              <a:solidFill>
                <a:schemeClr val="bg1"/>
              </a:solidFill>
            </a:endParaRPr>
          </a:p>
        </p:txBody>
      </p:sp>
    </p:spTree>
    <p:extLst>
      <p:ext uri="{BB962C8B-B14F-4D97-AF65-F5344CB8AC3E}">
        <p14:creationId xmlns:p14="http://schemas.microsoft.com/office/powerpoint/2010/main" val="1158766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Metāla </a:t>
            </a:r>
            <a:r>
              <a:rPr lang="lv-LV" sz="2400" b="1" spc="300" dirty="0" err="1">
                <a:solidFill>
                  <a:schemeClr val="bg1"/>
                </a:solidFill>
              </a:rPr>
              <a:t>printēšana</a:t>
            </a:r>
            <a:endParaRPr lang="en-US" sz="2400" b="1" spc="3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electronics, counter, silver&#10;&#10;Description automatically generated">
            <a:extLst>
              <a:ext uri="{FF2B5EF4-FFF2-40B4-BE49-F238E27FC236}">
                <a16:creationId xmlns:a16="http://schemas.microsoft.com/office/drawing/2014/main" id="{7ECDD778-8E5B-4F6B-AAB9-69E22E4EE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682" y="1258852"/>
            <a:ext cx="6292188" cy="4728973"/>
          </a:xfrm>
          <a:prstGeom prst="rect">
            <a:avLst/>
          </a:prstGeom>
        </p:spPr>
      </p:pic>
      <p:sp>
        <p:nvSpPr>
          <p:cNvPr id="2" name="TextBox 1">
            <a:extLst>
              <a:ext uri="{FF2B5EF4-FFF2-40B4-BE49-F238E27FC236}">
                <a16:creationId xmlns:a16="http://schemas.microsoft.com/office/drawing/2014/main" id="{6E486BBB-766F-49FD-8DBF-A01440FFD1A1}"/>
              </a:ext>
            </a:extLst>
          </p:cNvPr>
          <p:cNvSpPr txBox="1"/>
          <p:nvPr/>
        </p:nvSpPr>
        <p:spPr>
          <a:xfrm>
            <a:off x="2377774" y="6073629"/>
            <a:ext cx="4492809" cy="369332"/>
          </a:xfrm>
          <a:prstGeom prst="rect">
            <a:avLst/>
          </a:prstGeom>
          <a:noFill/>
        </p:spPr>
        <p:txBody>
          <a:bodyPr wrap="square" rtlCol="0">
            <a:spAutoFit/>
          </a:bodyPr>
          <a:lstStyle/>
          <a:p>
            <a:r>
              <a:rPr lang="lv-LV" dirty="0" err="1">
                <a:solidFill>
                  <a:schemeClr val="bg1"/>
                </a:solidFill>
              </a:rPr>
              <a:t>Printēšana</a:t>
            </a:r>
            <a:r>
              <a:rPr lang="lv-LV" dirty="0">
                <a:solidFill>
                  <a:schemeClr val="bg1"/>
                </a:solidFill>
              </a:rPr>
              <a:t> atrisina atgriezumu problēmu</a:t>
            </a:r>
            <a:endParaRPr lang="en-US" dirty="0">
              <a:solidFill>
                <a:schemeClr val="bg1"/>
              </a:solidFill>
            </a:endParaRPr>
          </a:p>
        </p:txBody>
      </p:sp>
    </p:spTree>
    <p:extLst>
      <p:ext uri="{BB962C8B-B14F-4D97-AF65-F5344CB8AC3E}">
        <p14:creationId xmlns:p14="http://schemas.microsoft.com/office/powerpoint/2010/main" val="723514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Roboti medicīnā</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lying on a bed&#10;&#10;Description automatically generated with low confidence">
            <a:extLst>
              <a:ext uri="{FF2B5EF4-FFF2-40B4-BE49-F238E27FC236}">
                <a16:creationId xmlns:a16="http://schemas.microsoft.com/office/drawing/2014/main" id="{5D372020-DA66-49EC-A601-9566AE3E5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43" y="1409874"/>
            <a:ext cx="8311681" cy="5092751"/>
          </a:xfrm>
          <a:prstGeom prst="rect">
            <a:avLst/>
          </a:prstGeom>
        </p:spPr>
      </p:pic>
    </p:spTree>
    <p:extLst>
      <p:ext uri="{BB962C8B-B14F-4D97-AF65-F5344CB8AC3E}">
        <p14:creationId xmlns:p14="http://schemas.microsoft.com/office/powerpoint/2010/main" val="366626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133600" y="355375"/>
            <a:ext cx="7026627" cy="461665"/>
          </a:xfrm>
          <a:prstGeom prst="rect">
            <a:avLst/>
          </a:prstGeom>
        </p:spPr>
        <p:txBody>
          <a:bodyPr wrap="square">
            <a:spAutoFit/>
          </a:bodyPr>
          <a:lstStyle/>
          <a:p>
            <a:r>
              <a:rPr lang="lv-LV" sz="2400" b="1" spc="300" dirty="0">
                <a:solidFill>
                  <a:schemeClr val="bg1"/>
                </a:solidFill>
              </a:rPr>
              <a:t>Roboti medicīnā</a:t>
            </a: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1A9E3C5-CEB0-481C-9470-937C5CF50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312" y="1345250"/>
            <a:ext cx="5157375" cy="5157375"/>
          </a:xfrm>
          <a:prstGeom prst="rect">
            <a:avLst/>
          </a:prstGeom>
        </p:spPr>
      </p:pic>
    </p:spTree>
    <p:extLst>
      <p:ext uri="{BB962C8B-B14F-4D97-AF65-F5344CB8AC3E}">
        <p14:creationId xmlns:p14="http://schemas.microsoft.com/office/powerpoint/2010/main" val="2092915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cxnSp>
        <p:nvCxnSpPr>
          <p:cNvPr id="9" name="Straight Connector 8"/>
          <p:cNvCxnSpPr/>
          <p:nvPr/>
        </p:nvCxnSpPr>
        <p:spPr>
          <a:xfrm>
            <a:off x="1814286" y="324625"/>
            <a:ext cx="0" cy="909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50777EB-3E2F-4236-9F0E-0EA26C52B26C}"/>
              </a:ext>
            </a:extLst>
          </p:cNvPr>
          <p:cNvSpPr>
            <a:spLocks noGrp="1"/>
          </p:cNvSpPr>
          <p:nvPr>
            <p:ph type="title"/>
          </p:nvPr>
        </p:nvSpPr>
        <p:spPr/>
        <p:txBody>
          <a:bodyPr>
            <a:normAutofit/>
          </a:bodyPr>
          <a:lstStyle/>
          <a:p>
            <a:pPr algn="ctr"/>
            <a:r>
              <a:rPr lang="lv-LV" sz="5400" b="1" dirty="0">
                <a:solidFill>
                  <a:schemeClr val="bg1"/>
                </a:solidFill>
              </a:rPr>
              <a:t>QUESTIONS?</a:t>
            </a:r>
          </a:p>
        </p:txBody>
      </p:sp>
      <p:pic>
        <p:nvPicPr>
          <p:cNvPr id="5" name="Picture 4">
            <a:extLst>
              <a:ext uri="{FF2B5EF4-FFF2-40B4-BE49-F238E27FC236}">
                <a16:creationId xmlns:a16="http://schemas.microsoft.com/office/drawing/2014/main" id="{C984E32B-0641-43F8-81EA-E72EE4E66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93" y="1871663"/>
            <a:ext cx="8237814" cy="4624944"/>
          </a:xfrm>
          <a:prstGeom prst="rect">
            <a:avLst/>
          </a:prstGeom>
        </p:spPr>
      </p:pic>
    </p:spTree>
    <p:extLst>
      <p:ext uri="{BB962C8B-B14F-4D97-AF65-F5344CB8AC3E}">
        <p14:creationId xmlns:p14="http://schemas.microsoft.com/office/powerpoint/2010/main" val="276679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9" name="Rectangle 8">
            <a:extLst>
              <a:ext uri="{FF2B5EF4-FFF2-40B4-BE49-F238E27FC236}">
                <a16:creationId xmlns:a16="http://schemas.microsoft.com/office/drawing/2014/main" id="{5D186A22-0F96-4CC5-8DD1-45F484E4C45D}"/>
              </a:ext>
            </a:extLst>
          </p:cNvPr>
          <p:cNvSpPr/>
          <p:nvPr/>
        </p:nvSpPr>
        <p:spPr>
          <a:xfrm>
            <a:off x="1510017" y="189019"/>
            <a:ext cx="7013801" cy="1015663"/>
          </a:xfrm>
          <a:prstGeom prst="rect">
            <a:avLst/>
          </a:prstGeom>
        </p:spPr>
        <p:txBody>
          <a:bodyPr wrap="square">
            <a:spAutoFit/>
          </a:bodyPr>
          <a:lstStyle/>
          <a:p>
            <a:pPr algn="ctr"/>
            <a:r>
              <a:rPr lang="lv-LV" sz="3000" b="1" spc="300" dirty="0">
                <a:solidFill>
                  <a:prstClr val="white"/>
                </a:solidFill>
              </a:rPr>
              <a:t>Roboti – kā automatizācija ietekmē mašīnbūvi</a:t>
            </a:r>
            <a:endParaRPr lang="lv-LV" sz="3000" spc="300" dirty="0">
              <a:solidFill>
                <a:prstClr val="white">
                  <a:lumMod val="75000"/>
                </a:prstClr>
              </a:solidFill>
            </a:endParaRPr>
          </a:p>
        </p:txBody>
      </p:sp>
      <p:sp>
        <p:nvSpPr>
          <p:cNvPr id="4" name="TextBox 3">
            <a:extLst>
              <a:ext uri="{FF2B5EF4-FFF2-40B4-BE49-F238E27FC236}">
                <a16:creationId xmlns:a16="http://schemas.microsoft.com/office/drawing/2014/main" id="{97B95BBB-52F6-4B59-9D4A-8B0870B9646F}"/>
              </a:ext>
            </a:extLst>
          </p:cNvPr>
          <p:cNvSpPr txBox="1"/>
          <p:nvPr/>
        </p:nvSpPr>
        <p:spPr>
          <a:xfrm>
            <a:off x="444617" y="1585519"/>
            <a:ext cx="9295001" cy="1477328"/>
          </a:xfrm>
          <a:prstGeom prst="rect">
            <a:avLst/>
          </a:prstGeom>
          <a:noFill/>
        </p:spPr>
        <p:txBody>
          <a:bodyPr wrap="square" rtlCol="0">
            <a:spAutoFit/>
          </a:bodyPr>
          <a:lstStyle/>
          <a:p>
            <a:r>
              <a:rPr lang="lv-LV" dirty="0">
                <a:solidFill>
                  <a:schemeClr val="bg1"/>
                </a:solidFill>
              </a:rPr>
              <a:t>Prezentācijas saturs ir pielāgots vidusskolēniem, lai radītu priekšstatu par robotiem, automatizāciju un mašīnbūvi.</a:t>
            </a:r>
          </a:p>
          <a:p>
            <a:endParaRPr lang="lv-LV" dirty="0">
              <a:solidFill>
                <a:schemeClr val="bg1"/>
              </a:solidFill>
            </a:endParaRPr>
          </a:p>
          <a:p>
            <a:r>
              <a:rPr lang="lv-LV" dirty="0">
                <a:solidFill>
                  <a:schemeClr val="bg1"/>
                </a:solidFill>
              </a:rPr>
              <a:t>Prezentācijas laikā ir svarīgi uzdot jautājumus, lai varētu Jums stāstīt vairāk par to, kas Jums interesē.</a:t>
            </a:r>
            <a:endParaRPr lang="en-US" dirty="0">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CB000AAC-E0E5-43B3-A8D6-B4F62C3A0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24" y="3576047"/>
            <a:ext cx="4539493" cy="2383234"/>
          </a:xfrm>
          <a:prstGeom prst="rect">
            <a:avLst/>
          </a:prstGeom>
        </p:spPr>
      </p:pic>
      <p:pic>
        <p:nvPicPr>
          <p:cNvPr id="12" name="Picture 11" descr="Shape&#10;&#10;Description automatically generated">
            <a:extLst>
              <a:ext uri="{FF2B5EF4-FFF2-40B4-BE49-F238E27FC236}">
                <a16:creationId xmlns:a16="http://schemas.microsoft.com/office/drawing/2014/main" id="{E6E89F4C-0C9A-4127-A306-AD8EF0CA9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292" y="3576047"/>
            <a:ext cx="4024084" cy="2263547"/>
          </a:xfrm>
          <a:prstGeom prst="rect">
            <a:avLst/>
          </a:prstGeom>
        </p:spPr>
      </p:pic>
    </p:spTree>
    <p:extLst>
      <p:ext uri="{BB962C8B-B14F-4D97-AF65-F5344CB8AC3E}">
        <p14:creationId xmlns:p14="http://schemas.microsoft.com/office/powerpoint/2010/main" val="384485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pic>
        <p:nvPicPr>
          <p:cNvPr id="3" name="Picture 2" descr="Timeline&#10;&#10;Description automatically generated">
            <a:extLst>
              <a:ext uri="{FF2B5EF4-FFF2-40B4-BE49-F238E27FC236}">
                <a16:creationId xmlns:a16="http://schemas.microsoft.com/office/drawing/2014/main" id="{1E026C33-3F7D-4D03-A508-5DDED73B4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760" y="1382757"/>
            <a:ext cx="7488479" cy="5075199"/>
          </a:xfrm>
          <a:prstGeom prst="rect">
            <a:avLst/>
          </a:prstGeom>
        </p:spPr>
      </p:pic>
      <p:sp>
        <p:nvSpPr>
          <p:cNvPr id="9" name="Rectangle 8">
            <a:extLst>
              <a:ext uri="{FF2B5EF4-FFF2-40B4-BE49-F238E27FC236}">
                <a16:creationId xmlns:a16="http://schemas.microsoft.com/office/drawing/2014/main" id="{5D186A22-0F96-4CC5-8DD1-45F484E4C45D}"/>
              </a:ext>
            </a:extLst>
          </p:cNvPr>
          <p:cNvSpPr/>
          <p:nvPr/>
        </p:nvSpPr>
        <p:spPr>
          <a:xfrm>
            <a:off x="1510017" y="189019"/>
            <a:ext cx="7013801" cy="1015663"/>
          </a:xfrm>
          <a:prstGeom prst="rect">
            <a:avLst/>
          </a:prstGeom>
        </p:spPr>
        <p:txBody>
          <a:bodyPr wrap="square">
            <a:spAutoFit/>
          </a:bodyPr>
          <a:lstStyle/>
          <a:p>
            <a:pPr algn="ctr"/>
            <a:r>
              <a:rPr lang="lv-LV" sz="3000" b="1" spc="300" dirty="0">
                <a:solidFill>
                  <a:prstClr val="white"/>
                </a:solidFill>
              </a:rPr>
              <a:t>Roboti – kā automatizācija ietekmē mašīnbūvi</a:t>
            </a:r>
            <a:endParaRPr lang="lv-LV" sz="3000" spc="300" dirty="0">
              <a:solidFill>
                <a:prstClr val="white">
                  <a:lumMod val="75000"/>
                </a:prstClr>
              </a:solidFill>
            </a:endParaRPr>
          </a:p>
        </p:txBody>
      </p:sp>
    </p:spTree>
    <p:extLst>
      <p:ext uri="{BB962C8B-B14F-4D97-AF65-F5344CB8AC3E}">
        <p14:creationId xmlns:p14="http://schemas.microsoft.com/office/powerpoint/2010/main" val="188394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11" name="Rectangle 10">
            <a:extLst>
              <a:ext uri="{FF2B5EF4-FFF2-40B4-BE49-F238E27FC236}">
                <a16:creationId xmlns:a16="http://schemas.microsoft.com/office/drawing/2014/main" id="{41D6E090-85AF-4974-93EE-C4D5E798A44D}"/>
              </a:ext>
            </a:extLst>
          </p:cNvPr>
          <p:cNvSpPr/>
          <p:nvPr/>
        </p:nvSpPr>
        <p:spPr>
          <a:xfrm>
            <a:off x="1510017" y="189019"/>
            <a:ext cx="7013801" cy="553998"/>
          </a:xfrm>
          <a:prstGeom prst="rect">
            <a:avLst/>
          </a:prstGeom>
        </p:spPr>
        <p:txBody>
          <a:bodyPr wrap="square">
            <a:spAutoFit/>
          </a:bodyPr>
          <a:lstStyle/>
          <a:p>
            <a:pPr algn="ctr"/>
            <a:r>
              <a:rPr lang="lv-LV" sz="3000" b="1" spc="300" dirty="0">
                <a:solidFill>
                  <a:prstClr val="white"/>
                </a:solidFill>
              </a:rPr>
              <a:t>Robotu veidi</a:t>
            </a:r>
            <a:endParaRPr lang="lv-LV" sz="3000" spc="300" dirty="0">
              <a:solidFill>
                <a:prstClr val="white">
                  <a:lumMod val="75000"/>
                </a:prstClr>
              </a:solidFill>
            </a:endParaRPr>
          </a:p>
        </p:txBody>
      </p:sp>
      <p:sp>
        <p:nvSpPr>
          <p:cNvPr id="8" name="TextBox 7">
            <a:extLst>
              <a:ext uri="{FF2B5EF4-FFF2-40B4-BE49-F238E27FC236}">
                <a16:creationId xmlns:a16="http://schemas.microsoft.com/office/drawing/2014/main" id="{C685C3A2-0DBF-4234-8FC9-E190226A0231}"/>
              </a:ext>
            </a:extLst>
          </p:cNvPr>
          <p:cNvSpPr txBox="1"/>
          <p:nvPr/>
        </p:nvSpPr>
        <p:spPr>
          <a:xfrm>
            <a:off x="1809886" y="5921616"/>
            <a:ext cx="6414061" cy="369332"/>
          </a:xfrm>
          <a:prstGeom prst="rect">
            <a:avLst/>
          </a:prstGeom>
          <a:noFill/>
        </p:spPr>
        <p:txBody>
          <a:bodyPr wrap="square" rtlCol="0">
            <a:spAutoFit/>
          </a:bodyPr>
          <a:lstStyle/>
          <a:p>
            <a:pPr algn="ctr"/>
            <a:r>
              <a:rPr lang="lv-LV" dirty="0">
                <a:solidFill>
                  <a:schemeClr val="bg1"/>
                </a:solidFill>
              </a:rPr>
              <a:t>Tesla </a:t>
            </a:r>
            <a:r>
              <a:rPr lang="lv-LV" dirty="0" err="1">
                <a:solidFill>
                  <a:schemeClr val="bg1"/>
                </a:solidFill>
              </a:rPr>
              <a:t>Optimus</a:t>
            </a:r>
            <a:r>
              <a:rPr lang="lv-LV" dirty="0">
                <a:solidFill>
                  <a:schemeClr val="bg1"/>
                </a:solidFill>
              </a:rPr>
              <a:t> humanoīds pirmo reizi tik prezentēts 30.09.2022.</a:t>
            </a:r>
          </a:p>
        </p:txBody>
      </p:sp>
      <p:pic>
        <p:nvPicPr>
          <p:cNvPr id="13" name="Picture 12" descr="A person in a space suit&#10;&#10;Description automatically generated with low confidence">
            <a:extLst>
              <a:ext uri="{FF2B5EF4-FFF2-40B4-BE49-F238E27FC236}">
                <a16:creationId xmlns:a16="http://schemas.microsoft.com/office/drawing/2014/main" id="{08F52085-2798-42EC-B7FB-C861F7E09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14" y="1304889"/>
            <a:ext cx="6350950" cy="4541225"/>
          </a:xfrm>
          <a:prstGeom prst="rect">
            <a:avLst/>
          </a:prstGeom>
        </p:spPr>
      </p:pic>
    </p:spTree>
    <p:extLst>
      <p:ext uri="{BB962C8B-B14F-4D97-AF65-F5344CB8AC3E}">
        <p14:creationId xmlns:p14="http://schemas.microsoft.com/office/powerpoint/2010/main" val="3607457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11" name="Rectangle 10">
            <a:extLst>
              <a:ext uri="{FF2B5EF4-FFF2-40B4-BE49-F238E27FC236}">
                <a16:creationId xmlns:a16="http://schemas.microsoft.com/office/drawing/2014/main" id="{41D6E090-85AF-4974-93EE-C4D5E798A44D}"/>
              </a:ext>
            </a:extLst>
          </p:cNvPr>
          <p:cNvSpPr/>
          <p:nvPr/>
        </p:nvSpPr>
        <p:spPr>
          <a:xfrm>
            <a:off x="1510017" y="189019"/>
            <a:ext cx="7013801" cy="553998"/>
          </a:xfrm>
          <a:prstGeom prst="rect">
            <a:avLst/>
          </a:prstGeom>
        </p:spPr>
        <p:txBody>
          <a:bodyPr wrap="square">
            <a:spAutoFit/>
          </a:bodyPr>
          <a:lstStyle/>
          <a:p>
            <a:pPr algn="ctr"/>
            <a:r>
              <a:rPr lang="lv-LV" sz="3000" b="1" spc="300" dirty="0">
                <a:solidFill>
                  <a:prstClr val="white"/>
                </a:solidFill>
              </a:rPr>
              <a:t>Robotu veidi</a:t>
            </a:r>
            <a:endParaRPr lang="lv-LV" sz="3000" spc="300" dirty="0">
              <a:solidFill>
                <a:prstClr val="white">
                  <a:lumMod val="75000"/>
                </a:prstClr>
              </a:solidFill>
            </a:endParaRPr>
          </a:p>
        </p:txBody>
      </p:sp>
      <p:sp>
        <p:nvSpPr>
          <p:cNvPr id="2" name="TextBox 1">
            <a:extLst>
              <a:ext uri="{FF2B5EF4-FFF2-40B4-BE49-F238E27FC236}">
                <a16:creationId xmlns:a16="http://schemas.microsoft.com/office/drawing/2014/main" id="{A4C03EB6-7817-454C-86BF-DAEBF2786245}"/>
              </a:ext>
            </a:extLst>
          </p:cNvPr>
          <p:cNvSpPr txBox="1"/>
          <p:nvPr/>
        </p:nvSpPr>
        <p:spPr>
          <a:xfrm>
            <a:off x="1410989" y="6140958"/>
            <a:ext cx="6900452" cy="369332"/>
          </a:xfrm>
          <a:prstGeom prst="rect">
            <a:avLst/>
          </a:prstGeom>
          <a:noFill/>
        </p:spPr>
        <p:txBody>
          <a:bodyPr wrap="square" rtlCol="0">
            <a:spAutoFit/>
          </a:bodyPr>
          <a:lstStyle/>
          <a:p>
            <a:pPr algn="ctr"/>
            <a:r>
              <a:rPr lang="lv-LV" dirty="0">
                <a:solidFill>
                  <a:schemeClr val="bg1"/>
                </a:solidFill>
              </a:rPr>
              <a:t>Roboti autobūvē veic montāžas funkciju</a:t>
            </a:r>
            <a:endParaRPr lang="en-US" dirty="0">
              <a:solidFill>
                <a:schemeClr val="bg1"/>
              </a:solidFill>
            </a:endParaRPr>
          </a:p>
        </p:txBody>
      </p:sp>
      <p:pic>
        <p:nvPicPr>
          <p:cNvPr id="6" name="Picture 5" descr="A picture containing indoor, engine, messy, cluttered&#10;&#10;Description automatically generated">
            <a:extLst>
              <a:ext uri="{FF2B5EF4-FFF2-40B4-BE49-F238E27FC236}">
                <a16:creationId xmlns:a16="http://schemas.microsoft.com/office/drawing/2014/main" id="{D88908ED-3BAB-4996-BCB1-E3F82CAA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28" y="914306"/>
            <a:ext cx="7579344" cy="5055363"/>
          </a:xfrm>
          <a:prstGeom prst="rect">
            <a:avLst/>
          </a:prstGeom>
        </p:spPr>
      </p:pic>
    </p:spTree>
    <p:extLst>
      <p:ext uri="{BB962C8B-B14F-4D97-AF65-F5344CB8AC3E}">
        <p14:creationId xmlns:p14="http://schemas.microsoft.com/office/powerpoint/2010/main" val="70947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11" name="Rectangle 10">
            <a:extLst>
              <a:ext uri="{FF2B5EF4-FFF2-40B4-BE49-F238E27FC236}">
                <a16:creationId xmlns:a16="http://schemas.microsoft.com/office/drawing/2014/main" id="{41D6E090-85AF-4974-93EE-C4D5E798A44D}"/>
              </a:ext>
            </a:extLst>
          </p:cNvPr>
          <p:cNvSpPr/>
          <p:nvPr/>
        </p:nvSpPr>
        <p:spPr>
          <a:xfrm>
            <a:off x="1510017" y="189019"/>
            <a:ext cx="7013801" cy="553998"/>
          </a:xfrm>
          <a:prstGeom prst="rect">
            <a:avLst/>
          </a:prstGeom>
        </p:spPr>
        <p:txBody>
          <a:bodyPr wrap="square">
            <a:spAutoFit/>
          </a:bodyPr>
          <a:lstStyle/>
          <a:p>
            <a:pPr algn="ctr"/>
            <a:r>
              <a:rPr lang="lv-LV" sz="3000" b="1" spc="300" dirty="0">
                <a:solidFill>
                  <a:prstClr val="white"/>
                </a:solidFill>
              </a:rPr>
              <a:t>Robotu veidi</a:t>
            </a:r>
            <a:endParaRPr lang="lv-LV" sz="3000" spc="300" dirty="0">
              <a:solidFill>
                <a:prstClr val="white">
                  <a:lumMod val="75000"/>
                </a:prstClr>
              </a:solidFill>
            </a:endParaRPr>
          </a:p>
        </p:txBody>
      </p:sp>
      <p:pic>
        <p:nvPicPr>
          <p:cNvPr id="12" name="Picture 11" descr="A machine on the white cover&#10;&#10;Description automatically generated with low confidence">
            <a:extLst>
              <a:ext uri="{FF2B5EF4-FFF2-40B4-BE49-F238E27FC236}">
                <a16:creationId xmlns:a16="http://schemas.microsoft.com/office/drawing/2014/main" id="{A9333E3C-FD58-4812-A4BD-DF542E3B3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38" y="1013406"/>
            <a:ext cx="8435724" cy="4493940"/>
          </a:xfrm>
          <a:prstGeom prst="rect">
            <a:avLst/>
          </a:prstGeom>
        </p:spPr>
      </p:pic>
      <p:sp>
        <p:nvSpPr>
          <p:cNvPr id="2" name="TextBox 1">
            <a:extLst>
              <a:ext uri="{FF2B5EF4-FFF2-40B4-BE49-F238E27FC236}">
                <a16:creationId xmlns:a16="http://schemas.microsoft.com/office/drawing/2014/main" id="{3D746D70-6D9C-4006-AC60-4BD38E8EF7A1}"/>
              </a:ext>
            </a:extLst>
          </p:cNvPr>
          <p:cNvSpPr txBox="1"/>
          <p:nvPr/>
        </p:nvSpPr>
        <p:spPr>
          <a:xfrm>
            <a:off x="1661020" y="5777735"/>
            <a:ext cx="6216242" cy="369332"/>
          </a:xfrm>
          <a:prstGeom prst="rect">
            <a:avLst/>
          </a:prstGeom>
          <a:noFill/>
        </p:spPr>
        <p:txBody>
          <a:bodyPr wrap="square" rtlCol="0">
            <a:spAutoFit/>
          </a:bodyPr>
          <a:lstStyle/>
          <a:p>
            <a:pPr algn="ctr"/>
            <a:r>
              <a:rPr lang="lv-LV" dirty="0">
                <a:solidFill>
                  <a:schemeClr val="bg1"/>
                </a:solidFill>
              </a:rPr>
              <a:t>Robotizēta ražošanas līnija</a:t>
            </a:r>
            <a:endParaRPr lang="en-US" dirty="0">
              <a:solidFill>
                <a:schemeClr val="bg1"/>
              </a:solidFill>
            </a:endParaRPr>
          </a:p>
        </p:txBody>
      </p:sp>
    </p:spTree>
    <p:extLst>
      <p:ext uri="{BB962C8B-B14F-4D97-AF65-F5344CB8AC3E}">
        <p14:creationId xmlns:p14="http://schemas.microsoft.com/office/powerpoint/2010/main" val="249839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E7D8CB-5488-4A67-BFEC-11604B08E707}"/>
              </a:ext>
            </a:extLst>
          </p:cNvPr>
          <p:cNvSpPr/>
          <p:nvPr/>
        </p:nvSpPr>
        <p:spPr>
          <a:xfrm>
            <a:off x="2066572" y="204959"/>
            <a:ext cx="6053971" cy="553998"/>
          </a:xfrm>
          <a:prstGeom prst="rect">
            <a:avLst/>
          </a:prstGeom>
        </p:spPr>
        <p:txBody>
          <a:bodyPr wrap="square">
            <a:spAutoFit/>
          </a:bodyPr>
          <a:lstStyle/>
          <a:p>
            <a:pPr algn="ctr"/>
            <a:r>
              <a:rPr lang="lv-LV" sz="3000" b="1" spc="200" dirty="0">
                <a:solidFill>
                  <a:schemeClr val="bg1"/>
                </a:solidFill>
              </a:rPr>
              <a:t>Kas ir mašīnbūve?</a:t>
            </a:r>
            <a:endParaRPr lang="ru-RU" sz="3000" b="1" spc="200" dirty="0">
              <a:solidFill>
                <a:schemeClr val="bg1"/>
              </a:solidFill>
            </a:endParaRPr>
          </a:p>
        </p:txBody>
      </p:sp>
      <p:pic>
        <p:nvPicPr>
          <p:cNvPr id="7" name="Picture 6"/>
          <p:cNvPicPr>
            <a:picLocks noChangeAspect="1"/>
          </p:cNvPicPr>
          <p:nvPr/>
        </p:nvPicPr>
        <p:blipFill>
          <a:blip r:embed="rId2"/>
          <a:stretch>
            <a:fillRect/>
          </a:stretch>
        </p:blipFill>
        <p:spPr>
          <a:xfrm>
            <a:off x="734743" y="303101"/>
            <a:ext cx="551250" cy="393750"/>
          </a:xfrm>
          <a:prstGeom prst="rect">
            <a:avLst/>
          </a:prstGeom>
        </p:spPr>
      </p:pic>
      <p:sp>
        <p:nvSpPr>
          <p:cNvPr id="2" name="TextBox 1">
            <a:extLst>
              <a:ext uri="{FF2B5EF4-FFF2-40B4-BE49-F238E27FC236}">
                <a16:creationId xmlns:a16="http://schemas.microsoft.com/office/drawing/2014/main" id="{0FD6A18B-4A4E-4B88-8FB5-86229FBFB30A}"/>
              </a:ext>
            </a:extLst>
          </p:cNvPr>
          <p:cNvSpPr txBox="1"/>
          <p:nvPr/>
        </p:nvSpPr>
        <p:spPr>
          <a:xfrm>
            <a:off x="536895" y="1400961"/>
            <a:ext cx="9043333" cy="4801314"/>
          </a:xfrm>
          <a:prstGeom prst="rect">
            <a:avLst/>
          </a:prstGeom>
          <a:noFill/>
        </p:spPr>
        <p:txBody>
          <a:bodyPr wrap="square" rtlCol="0">
            <a:spAutoFit/>
          </a:bodyPr>
          <a:lstStyle/>
          <a:p>
            <a:r>
              <a:rPr lang="lv-LV" dirty="0">
                <a:solidFill>
                  <a:schemeClr val="bg1"/>
                </a:solidFill>
              </a:rPr>
              <a:t>Mašīnbūve ir nozaru komplekss, kas sevī ietver tautas saimniecības darba līdzekļu, patēriņa priekšmetu, kā arī bruņojuma ražošanu.</a:t>
            </a:r>
            <a:r>
              <a:rPr lang="lv-LV" baseline="30000" dirty="0">
                <a:solidFill>
                  <a:schemeClr val="bg1"/>
                </a:solidFill>
              </a:rPr>
              <a:t> </a:t>
            </a:r>
            <a:r>
              <a:rPr lang="lv-LV" dirty="0">
                <a:solidFill>
                  <a:schemeClr val="bg1"/>
                </a:solidFill>
              </a:rPr>
              <a:t>Mašīnbūve apvieno inženierfizikas un matemātikas principus ar materiālzinātni, lai izstrādātu, analizētu, ražotu un uzturētu mehāniskās sistēmas. </a:t>
            </a:r>
          </a:p>
          <a:p>
            <a:endParaRPr lang="lv-LV" dirty="0">
              <a:solidFill>
                <a:schemeClr val="bg1"/>
              </a:solidFill>
            </a:endParaRPr>
          </a:p>
          <a:p>
            <a:r>
              <a:rPr lang="lv-LV" dirty="0">
                <a:solidFill>
                  <a:schemeClr val="bg1"/>
                </a:solidFill>
              </a:rPr>
              <a:t>Mašīnbūves jomā ir nepieciešama izpratne par galvenajām jomām, tostarp mehāniku, dinamiku, termodinamiku, materiālzinātni, konstrukciju analīzi un elektrību. Tā ir inženierzinātņu nozare, kas ietver mašīnu projektēšanu, ražošanu un ekspluatāciju. </a:t>
            </a:r>
          </a:p>
          <a:p>
            <a:endParaRPr lang="lv-LV" dirty="0">
              <a:solidFill>
                <a:schemeClr val="bg1"/>
              </a:solidFill>
            </a:endParaRPr>
          </a:p>
          <a:p>
            <a:r>
              <a:rPr lang="lv-LV" dirty="0">
                <a:solidFill>
                  <a:schemeClr val="bg1"/>
                </a:solidFill>
              </a:rPr>
              <a:t>Mūsdienās mašīnbūves inženieri turpina attīstīties tādās jomās kā kompozītmateriāli, mehatronika un nanotehnoloģijas (0.000000001m). Tā pārklājas arī ar kosmosa inženieriju, metalurģijas inženieriju, civilo inženieriju, elektrotehniku, ražošanas inženieriju, ķīmisko inženieriju, rūpniecisku inženieriju un citām inženierzinātņu disciplīnām dažādos apjomos. Mašīnbūves inženieri var strādāt arī biomedicīnas inženierijas jomā, īpaši ar biomehāniku, transporta fenomeniem, </a:t>
            </a:r>
            <a:r>
              <a:rPr lang="lv-LV" dirty="0" err="1">
                <a:solidFill>
                  <a:schemeClr val="bg1"/>
                </a:solidFill>
              </a:rPr>
              <a:t>biomehatroniku</a:t>
            </a:r>
            <a:r>
              <a:rPr lang="lv-LV" dirty="0">
                <a:solidFill>
                  <a:schemeClr val="bg1"/>
                </a:solidFill>
              </a:rPr>
              <a:t>, </a:t>
            </a:r>
            <a:r>
              <a:rPr lang="lv-LV" dirty="0" err="1">
                <a:solidFill>
                  <a:schemeClr val="bg1"/>
                </a:solidFill>
              </a:rPr>
              <a:t>bionanotehnoloģiju</a:t>
            </a:r>
            <a:r>
              <a:rPr lang="lv-LV" dirty="0">
                <a:solidFill>
                  <a:schemeClr val="bg1"/>
                </a:solidFill>
              </a:rPr>
              <a:t> un bioloģisko sistēmu modelēšanu. </a:t>
            </a:r>
          </a:p>
          <a:p>
            <a:endParaRPr lang="lv-LV" dirty="0">
              <a:solidFill>
                <a:schemeClr val="bg1"/>
              </a:solidFill>
            </a:endParaRPr>
          </a:p>
          <a:p>
            <a:r>
              <a:rPr lang="lv-LV" dirty="0">
                <a:solidFill>
                  <a:schemeClr val="bg1"/>
                </a:solidFill>
              </a:rPr>
              <a:t>Mašīnbūve risina mūsu ikdienas problēmas un padara mūsu ikdienu efektīvāku.</a:t>
            </a:r>
          </a:p>
        </p:txBody>
      </p:sp>
    </p:spTree>
    <p:extLst>
      <p:ext uri="{BB962C8B-B14F-4D97-AF65-F5344CB8AC3E}">
        <p14:creationId xmlns:p14="http://schemas.microsoft.com/office/powerpoint/2010/main" val="997596656"/>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4647</TotalTime>
  <Words>525</Words>
  <Application>Microsoft Office PowerPoint</Application>
  <PresentationFormat>A4 Paper (210x297 mm)</PresentationFormat>
  <Paragraphs>76</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Ritvars Višs</cp:lastModifiedBy>
  <cp:revision>434</cp:revision>
  <dcterms:created xsi:type="dcterms:W3CDTF">2015-10-15T06:19:36Z</dcterms:created>
  <dcterms:modified xsi:type="dcterms:W3CDTF">2023-01-16T08:08:21Z</dcterms:modified>
</cp:coreProperties>
</file>