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Lst>
  <p:notesMasterIdLst>
    <p:notesMasterId r:id="rId46"/>
  </p:notesMasterIdLst>
  <p:handoutMasterIdLst>
    <p:handoutMasterId r:id="rId47"/>
  </p:handoutMasterIdLst>
  <p:sldIdLst>
    <p:sldId id="260" r:id="rId2"/>
    <p:sldId id="400" r:id="rId3"/>
    <p:sldId id="258" r:id="rId4"/>
    <p:sldId id="261" r:id="rId5"/>
    <p:sldId id="399" r:id="rId6"/>
    <p:sldId id="415" r:id="rId7"/>
    <p:sldId id="268" r:id="rId8"/>
    <p:sldId id="270" r:id="rId9"/>
    <p:sldId id="269" r:id="rId10"/>
    <p:sldId id="416" r:id="rId11"/>
    <p:sldId id="272" r:id="rId12"/>
    <p:sldId id="274" r:id="rId13"/>
    <p:sldId id="401" r:id="rId14"/>
    <p:sldId id="417" r:id="rId15"/>
    <p:sldId id="277" r:id="rId16"/>
    <p:sldId id="373" r:id="rId17"/>
    <p:sldId id="402" r:id="rId18"/>
    <p:sldId id="403" r:id="rId19"/>
    <p:sldId id="279" r:id="rId20"/>
    <p:sldId id="281" r:id="rId21"/>
    <p:sldId id="374" r:id="rId22"/>
    <p:sldId id="404" r:id="rId23"/>
    <p:sldId id="406" r:id="rId24"/>
    <p:sldId id="407" r:id="rId25"/>
    <p:sldId id="408" r:id="rId26"/>
    <p:sldId id="409" r:id="rId27"/>
    <p:sldId id="278" r:id="rId28"/>
    <p:sldId id="394" r:id="rId29"/>
    <p:sldId id="410" r:id="rId30"/>
    <p:sldId id="418" r:id="rId31"/>
    <p:sldId id="419" r:id="rId32"/>
    <p:sldId id="413" r:id="rId33"/>
    <p:sldId id="420" r:id="rId34"/>
    <p:sldId id="421" r:id="rId35"/>
    <p:sldId id="414" r:id="rId36"/>
    <p:sldId id="398" r:id="rId37"/>
    <p:sldId id="427" r:id="rId38"/>
    <p:sldId id="428" r:id="rId39"/>
    <p:sldId id="429" r:id="rId40"/>
    <p:sldId id="424" r:id="rId41"/>
    <p:sldId id="430" r:id="rId42"/>
    <p:sldId id="431" r:id="rId43"/>
    <p:sldId id="434" r:id="rId44"/>
    <p:sldId id="433" r:id="rId4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51"/>
    <a:srgbClr val="B72E91"/>
    <a:srgbClr val="293B97"/>
    <a:srgbClr val="1E2785"/>
    <a:srgbClr val="313131"/>
    <a:srgbClr val="1E297F"/>
    <a:srgbClr val="424242"/>
    <a:srgbClr val="F4F4F4"/>
    <a:srgbClr val="F4F498"/>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92" autoAdjust="0"/>
    <p:restoredTop sz="94679" autoAdjust="0"/>
  </p:normalViewPr>
  <p:slideViewPr>
    <p:cSldViewPr snapToGrid="0" snapToObjects="1">
      <p:cViewPr varScale="1">
        <p:scale>
          <a:sx n="73" d="100"/>
          <a:sy n="73" d="100"/>
        </p:scale>
        <p:origin x="1133" y="4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774"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3FDBB95-2919-BA49-BF3E-F989F8D69C19}" type="datetimeFigureOut">
              <a:rPr lang="en-US" smtClean="0"/>
              <a:t>8/11/2023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D7869F8-E71A-D14F-A8BC-587CDE7D4EBD}" type="slidenum">
              <a:rPr lang="en-US" smtClean="0"/>
              <a:t>‹#›</a:t>
            </a:fld>
            <a:endParaRPr lang="en-US"/>
          </a:p>
        </p:txBody>
      </p:sp>
    </p:spTree>
    <p:extLst>
      <p:ext uri="{BB962C8B-B14F-4D97-AF65-F5344CB8AC3E}">
        <p14:creationId xmlns:p14="http://schemas.microsoft.com/office/powerpoint/2010/main" val="3752204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D11E34D1-F639-E448-89D5-A8813FF58557}" type="datetimeFigureOut">
              <a:rPr lang="en-US" smtClean="0"/>
              <a:t>8/11/2023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72579E2-A0C5-8541-B354-36B522AD5324}" type="slidenum">
              <a:rPr lang="en-US" smtClean="0"/>
              <a:t>‹#›</a:t>
            </a:fld>
            <a:endParaRPr lang="en-US"/>
          </a:p>
        </p:txBody>
      </p:sp>
    </p:spTree>
    <p:extLst>
      <p:ext uri="{BB962C8B-B14F-4D97-AF65-F5344CB8AC3E}">
        <p14:creationId xmlns:p14="http://schemas.microsoft.com/office/powerpoint/2010/main" val="30825970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2579E2-A0C5-8541-B354-36B522AD5324}" type="slidenum">
              <a:rPr lang="en-US" smtClean="0"/>
              <a:t>20</a:t>
            </a:fld>
            <a:endParaRPr lang="en-US"/>
          </a:p>
        </p:txBody>
      </p:sp>
    </p:spTree>
    <p:extLst>
      <p:ext uri="{BB962C8B-B14F-4D97-AF65-F5344CB8AC3E}">
        <p14:creationId xmlns:p14="http://schemas.microsoft.com/office/powerpoint/2010/main" val="1303431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2579E2-A0C5-8541-B354-36B522AD5324}" type="slidenum">
              <a:rPr lang="en-US" smtClean="0"/>
              <a:t>37</a:t>
            </a:fld>
            <a:endParaRPr lang="en-US"/>
          </a:p>
        </p:txBody>
      </p:sp>
    </p:spTree>
    <p:extLst>
      <p:ext uri="{BB962C8B-B14F-4D97-AF65-F5344CB8AC3E}">
        <p14:creationId xmlns:p14="http://schemas.microsoft.com/office/powerpoint/2010/main" val="188036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2579E2-A0C5-8541-B354-36B522AD5324}" type="slidenum">
              <a:rPr lang="en-US" smtClean="0"/>
              <a:t>38</a:t>
            </a:fld>
            <a:endParaRPr lang="en-US"/>
          </a:p>
        </p:txBody>
      </p:sp>
    </p:spTree>
    <p:extLst>
      <p:ext uri="{BB962C8B-B14F-4D97-AF65-F5344CB8AC3E}">
        <p14:creationId xmlns:p14="http://schemas.microsoft.com/office/powerpoint/2010/main" val="4211272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slaids">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69"/>
            <a:ext cx="12192000" cy="6856661"/>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spTree>
    <p:extLst>
      <p:ext uri="{BB962C8B-B14F-4D97-AF65-F5344CB8AC3E}">
        <p14:creationId xmlns:p14="http://schemas.microsoft.com/office/powerpoint/2010/main" val="2979143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ākums 1">
    <p:spTree>
      <p:nvGrpSpPr>
        <p:cNvPr id="1" name=""/>
        <p:cNvGrpSpPr/>
        <p:nvPr/>
      </p:nvGrpSpPr>
      <p:grpSpPr>
        <a:xfrm>
          <a:off x="0" y="0"/>
          <a:ext cx="0" cy="0"/>
          <a:chOff x="0" y="0"/>
          <a:chExt cx="0" cy="0"/>
        </a:xfrm>
      </p:grpSpPr>
    </p:spTree>
    <p:extLst>
      <p:ext uri="{BB962C8B-B14F-4D97-AF65-F5344CB8AC3E}">
        <p14:creationId xmlns:p14="http://schemas.microsoft.com/office/powerpoint/2010/main" val="69817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130328"/>
            <a:ext cx="6815667" cy="4995835"/>
          </a:xfrm>
        </p:spPr>
        <p:txBody>
          <a:bodyPr/>
          <a:lstStyle>
            <a:lvl1pPr>
              <a:defRPr sz="1800">
                <a:solidFill>
                  <a:srgbClr val="005551"/>
                </a:solidFill>
              </a:defRPr>
            </a:lvl1pPr>
            <a:lvl2pPr>
              <a:defRPr sz="1800">
                <a:solidFill>
                  <a:srgbClr val="005551"/>
                </a:solidFill>
              </a:defRPr>
            </a:lvl2pPr>
            <a:lvl3pPr>
              <a:defRPr sz="1400">
                <a:solidFill>
                  <a:srgbClr val="005551"/>
                </a:solidFill>
              </a:defRPr>
            </a:lvl3pPr>
            <a:lvl4pPr>
              <a:defRPr sz="1400">
                <a:solidFill>
                  <a:srgbClr val="005551"/>
                </a:solidFill>
              </a:defRPr>
            </a:lvl4pPr>
            <a:lvl5pPr>
              <a:defRPr sz="1400">
                <a:solidFill>
                  <a:srgbClr val="005551"/>
                </a:solidFill>
              </a:defRPr>
            </a:lvl5pPr>
            <a:lvl6pPr>
              <a:defRPr sz="2000"/>
            </a:lvl6pPr>
            <a:lvl7pPr>
              <a:defRPr sz="2000"/>
            </a:lvl7pPr>
            <a:lvl8pPr>
              <a:defRPr sz="2000"/>
            </a:lvl8pPr>
            <a:lvl9pPr>
              <a:defRPr sz="20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Text Placeholder 3"/>
          <p:cNvSpPr>
            <a:spLocks noGrp="1"/>
          </p:cNvSpPr>
          <p:nvPr>
            <p:ph type="body" sz="half" idx="2"/>
          </p:nvPr>
        </p:nvSpPr>
        <p:spPr>
          <a:xfrm>
            <a:off x="609601" y="2657231"/>
            <a:ext cx="4011084" cy="3468931"/>
          </a:xfrm>
        </p:spPr>
        <p:txBody>
          <a:bodyPr/>
          <a:lstStyle>
            <a:lvl1pPr marL="0" indent="0">
              <a:buNone/>
              <a:defRPr sz="140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Master text styles</a:t>
            </a:r>
          </a:p>
        </p:txBody>
      </p:sp>
      <p:sp>
        <p:nvSpPr>
          <p:cNvPr id="13" name="Text Placeholder 3"/>
          <p:cNvSpPr>
            <a:spLocks noGrp="1"/>
          </p:cNvSpPr>
          <p:nvPr>
            <p:ph type="body" sz="half" idx="13" hasCustomPrompt="1"/>
          </p:nvPr>
        </p:nvSpPr>
        <p:spPr>
          <a:xfrm>
            <a:off x="609601" y="1130328"/>
            <a:ext cx="4011084" cy="1431924"/>
          </a:xfrm>
        </p:spPr>
        <p:txBody>
          <a:bodyPr>
            <a:noAutofit/>
          </a:bodyPr>
          <a:lstStyle>
            <a:lvl1pPr marL="0" indent="0">
              <a:buNone/>
              <a:defRPr sz="3600" baseline="0">
                <a:solidFill>
                  <a:srgbClr val="00555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1" name="Title 1"/>
          <p:cNvSpPr>
            <a:spLocks noGrp="1"/>
          </p:cNvSpPr>
          <p:nvPr>
            <p:ph type="title"/>
          </p:nvPr>
        </p:nvSpPr>
        <p:spPr>
          <a:xfrm>
            <a:off x="609600" y="156860"/>
            <a:ext cx="10972800" cy="868909"/>
          </a:xfrm>
        </p:spPr>
        <p:txBody>
          <a:bodyPr anchor="t">
            <a:noAutofit/>
          </a:bodyPr>
          <a:lstStyle>
            <a:lvl1pPr algn="l">
              <a:defRPr sz="2800">
                <a:solidFill>
                  <a:srgbClr val="005551"/>
                </a:solidFill>
              </a:defRPr>
            </a:lvl1pPr>
          </a:lstStyle>
          <a:p>
            <a:r>
              <a:rPr lang="lv-LV" dirty="0"/>
              <a:t>Click to edit Master title style</a:t>
            </a:r>
            <a:endParaRPr lang="en-US" dirty="0"/>
          </a:p>
        </p:txBody>
      </p:sp>
      <p:sp>
        <p:nvSpPr>
          <p:cNvPr id="7"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9" name="Date Placeholder 3"/>
          <p:cNvSpPr>
            <a:spLocks noGrp="1"/>
          </p:cNvSpPr>
          <p:nvPr>
            <p:ph type="dt" sz="half" idx="14"/>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962014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ttēli 1">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3468" y="1182076"/>
            <a:ext cx="10938933" cy="5015523"/>
          </a:xfrm>
        </p:spPr>
        <p:txBody>
          <a:bodyPr/>
          <a:lstStyle>
            <a:lvl1pPr>
              <a:defRPr>
                <a:solidFill>
                  <a:srgbClr val="005551"/>
                </a:solidFill>
              </a:defRPr>
            </a:lvl1pPr>
          </a:lstStyle>
          <a:p>
            <a:r>
              <a:rPr lang="lv-LV" dirty="0"/>
              <a:t>Drag picture to placeholder or click icon to add</a:t>
            </a:r>
            <a:endParaRPr lang="en-US" dirty="0"/>
          </a:p>
        </p:txBody>
      </p:sp>
      <p:sp>
        <p:nvSpPr>
          <p:cNvPr id="12"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6"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7"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65798029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ttēli 2">
    <p:bg>
      <p:bgRef idx="1001">
        <a:schemeClr val="bg2"/>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47004" y="1182078"/>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6242755" y="1182077"/>
            <a:ext cx="5339644" cy="4821320"/>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1" name="Picture Placeholder 7"/>
          <p:cNvSpPr>
            <a:spLocks noGrp="1"/>
          </p:cNvSpPr>
          <p:nvPr>
            <p:ph type="pic" sz="quarter" idx="15"/>
          </p:nvPr>
        </p:nvSpPr>
        <p:spPr>
          <a:xfrm>
            <a:off x="647004" y="3632731"/>
            <a:ext cx="5471573" cy="2370665"/>
          </a:xfrm>
        </p:spPr>
        <p:txBody>
          <a:bodyPr>
            <a:normAutofit/>
          </a:bodyPr>
          <a:lstStyle>
            <a:lvl1pPr>
              <a:defRPr sz="2000">
                <a:solidFill>
                  <a:srgbClr val="989898"/>
                </a:solidFill>
              </a:defRPr>
            </a:lvl1pPr>
          </a:lstStyle>
          <a:p>
            <a:r>
              <a:rPr lang="lv-LV" dirty="0"/>
              <a:t>Drag picture to placeholder or click icon to add</a:t>
            </a:r>
            <a:endParaRPr lang="en-US" dirty="0"/>
          </a:p>
        </p:txBody>
      </p:sp>
      <p:sp>
        <p:nvSpPr>
          <p:cNvPr id="14"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9"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12"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55479925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ttēli 5">
    <p:bg>
      <p:bgRef idx="1001">
        <a:schemeClr val="bg1"/>
      </p:bgRef>
    </p:bg>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810541" y="3669503"/>
            <a:ext cx="4145439" cy="2001761"/>
          </a:xfrm>
        </p:spPr>
        <p:txBody>
          <a:bodyPr>
            <a:normAutofit/>
          </a:bodyPr>
          <a:lstStyle>
            <a:lvl1pPr>
              <a:defRPr sz="1400"/>
            </a:lvl1pPr>
          </a:lstStyle>
          <a:p>
            <a:r>
              <a:rPr lang="lv-LV" dirty="0"/>
              <a:t>Drag picture to placeholder or click icon to add</a:t>
            </a:r>
            <a:endParaRPr lang="en-US" dirty="0"/>
          </a:p>
        </p:txBody>
      </p:sp>
      <p:sp>
        <p:nvSpPr>
          <p:cNvPr id="10" name="Picture Placeholder 7"/>
          <p:cNvSpPr>
            <a:spLocks noGrp="1"/>
          </p:cNvSpPr>
          <p:nvPr>
            <p:ph type="pic" sz="quarter" idx="14"/>
          </p:nvPr>
        </p:nvSpPr>
        <p:spPr>
          <a:xfrm>
            <a:off x="897031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2" name="Picture Placeholder 7"/>
          <p:cNvSpPr>
            <a:spLocks noGrp="1"/>
          </p:cNvSpPr>
          <p:nvPr>
            <p:ph type="pic" sz="quarter" idx="16"/>
          </p:nvPr>
        </p:nvSpPr>
        <p:spPr>
          <a:xfrm>
            <a:off x="6811364" y="1523278"/>
            <a:ext cx="1977913" cy="1995032"/>
          </a:xfrm>
        </p:spPr>
        <p:txBody>
          <a:bodyPr>
            <a:normAutofit/>
          </a:bodyPr>
          <a:lstStyle>
            <a:lvl1pPr>
              <a:defRPr sz="1400"/>
            </a:lvl1pPr>
          </a:lstStyle>
          <a:p>
            <a:r>
              <a:rPr lang="lv-LV" dirty="0"/>
              <a:t>Drag picture to placeholder or click icon to add</a:t>
            </a:r>
            <a:endParaRPr lang="en-US" dirty="0"/>
          </a:p>
        </p:txBody>
      </p:sp>
      <p:sp>
        <p:nvSpPr>
          <p:cNvPr id="14" name="Content Placeholder 2"/>
          <p:cNvSpPr>
            <a:spLocks noGrp="1"/>
          </p:cNvSpPr>
          <p:nvPr>
            <p:ph idx="1"/>
          </p:nvPr>
        </p:nvSpPr>
        <p:spPr>
          <a:xfrm>
            <a:off x="609601" y="1182079"/>
            <a:ext cx="4712305" cy="4807487"/>
          </a:xfrm>
        </p:spPr>
        <p:txBody>
          <a:bodyPr/>
          <a:lstStyle>
            <a:lvl1pPr marL="342900" indent="-342900">
              <a:buFont typeface="Wingdings" charset="2"/>
              <a:buChar char="§"/>
              <a:defRPr sz="1800">
                <a:solidFill>
                  <a:schemeClr val="tx1"/>
                </a:solidFill>
              </a:defRPr>
            </a:lvl1pPr>
            <a:lvl2pPr>
              <a:defRPr sz="1800">
                <a:solidFill>
                  <a:schemeClr val="tx1"/>
                </a:solidFill>
              </a:defRPr>
            </a:lvl2pPr>
            <a:lvl3pPr marL="1143000" indent="-228600">
              <a:buSzPct val="75000"/>
              <a:buFont typeface="Wingdings" charset="2"/>
              <a:buChar char="§"/>
              <a:defRPr sz="1400">
                <a:solidFill>
                  <a:schemeClr val="tx1"/>
                </a:solidFill>
              </a:defRPr>
            </a:lvl3pPr>
            <a:lvl4pPr>
              <a:buSzPct val="75000"/>
              <a:defRPr sz="1400">
                <a:solidFill>
                  <a:schemeClr val="tx1"/>
                </a:solidFill>
              </a:defRPr>
            </a:lvl4pPr>
            <a:lvl5pPr marL="2114550" indent="-285750">
              <a:buSzPct val="50000"/>
              <a:buFont typeface="Wingdings" charset="2"/>
              <a:buChar char="§"/>
              <a:defRPr sz="1400">
                <a:solidFill>
                  <a:schemeClr val="tx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15" name="Title 1"/>
          <p:cNvSpPr>
            <a:spLocks noGrp="1"/>
          </p:cNvSpPr>
          <p:nvPr>
            <p:ph type="title"/>
          </p:nvPr>
        </p:nvSpPr>
        <p:spPr>
          <a:xfrm>
            <a:off x="609600" y="156860"/>
            <a:ext cx="10972800" cy="868909"/>
          </a:xfrm>
        </p:spPr>
        <p:txBody>
          <a:bodyPr anchor="t">
            <a:noAutofit/>
          </a:bodyPr>
          <a:lstStyle>
            <a:lvl1pPr algn="l">
              <a:defRPr sz="3600">
                <a:solidFill>
                  <a:srgbClr val="005551"/>
                </a:solidFill>
              </a:defRPr>
            </a:lvl1pPr>
          </a:lstStyle>
          <a:p>
            <a:r>
              <a:rPr lang="lv-LV" dirty="0"/>
              <a:t>Click to edit Master title style</a:t>
            </a:r>
            <a:endParaRPr lang="en-US" dirty="0"/>
          </a:p>
        </p:txBody>
      </p:sp>
      <p:sp>
        <p:nvSpPr>
          <p:cNvPr id="11"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13"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410211753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eigas 2">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926327" y="1271077"/>
            <a:ext cx="10363200" cy="1470025"/>
          </a:xfrm>
        </p:spPr>
        <p:txBody>
          <a:bodyPr>
            <a:normAutofit/>
          </a:bodyPr>
          <a:lstStyle>
            <a:lvl1pPr algn="ctr">
              <a:defRPr sz="3600" b="1" i="0">
                <a:solidFill>
                  <a:schemeClr val="accent1"/>
                </a:solidFill>
                <a:latin typeface="Arial"/>
                <a:cs typeface="Arial"/>
              </a:defRPr>
            </a:lvl1pPr>
          </a:lstStyle>
          <a:p>
            <a:r>
              <a:rPr lang="lv-LV" dirty="0"/>
              <a:t>Click to edit</a:t>
            </a:r>
            <a:br>
              <a:rPr lang="lv-LV" dirty="0"/>
            </a:br>
            <a:r>
              <a:rPr lang="lv-LV" dirty="0"/>
              <a:t>master text syle</a:t>
            </a:r>
            <a:endParaRPr lang="en-US" dirty="0"/>
          </a:p>
        </p:txBody>
      </p:sp>
      <p:sp>
        <p:nvSpPr>
          <p:cNvPr id="7" name="Subtitle 2"/>
          <p:cNvSpPr>
            <a:spLocks noGrp="1"/>
          </p:cNvSpPr>
          <p:nvPr>
            <p:ph type="subTitle" idx="1"/>
          </p:nvPr>
        </p:nvSpPr>
        <p:spPr>
          <a:xfrm>
            <a:off x="1840727" y="2883357"/>
            <a:ext cx="8534400" cy="1345396"/>
          </a:xfrm>
        </p:spPr>
        <p:txBody>
          <a:bodyPr anchor="ctr">
            <a:normAutofit/>
          </a:bodyPr>
          <a:lstStyle>
            <a:lvl1pPr marL="0" indent="0" algn="ctr">
              <a:buNone/>
              <a:defRPr sz="1400">
                <a:solidFill>
                  <a:srgbClr val="00555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2" name="Rectangle 11"/>
          <p:cNvSpPr/>
          <p:nvPr userDrawn="1"/>
        </p:nvSpPr>
        <p:spPr>
          <a:xfrm>
            <a:off x="3241526" y="2741102"/>
            <a:ext cx="5773460" cy="70921"/>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5"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8"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chemeClr val="bg1">
                    <a:lumMod val="65000"/>
                  </a:schemeClr>
                </a:solidFill>
              </a:defRPr>
            </a:lvl1pPr>
          </a:lstStyle>
          <a:p>
            <a:endParaRPr lang="en-US" dirty="0"/>
          </a:p>
        </p:txBody>
      </p:sp>
    </p:spTree>
    <p:extLst>
      <p:ext uri="{BB962C8B-B14F-4D97-AF65-F5344CB8AC3E}">
        <p14:creationId xmlns:p14="http://schemas.microsoft.com/office/powerpoint/2010/main" val="8756369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25654554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Nodalu_slaids_1">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77900" y="2547427"/>
            <a:ext cx="10236200" cy="1470025"/>
          </a:xfrm>
        </p:spPr>
        <p:txBody>
          <a:bodyPr>
            <a:noAutofit/>
          </a:bodyPr>
          <a:lstStyle>
            <a:lvl1pPr algn="ctr">
              <a:defRPr sz="5500" b="1" i="0">
                <a:solidFill>
                  <a:srgbClr val="005551"/>
                </a:solidFill>
                <a:latin typeface="Arial"/>
                <a:cs typeface="Arial"/>
              </a:defRPr>
            </a:lvl1pPr>
          </a:lstStyle>
          <a:p>
            <a:r>
              <a:rPr lang="lv-LV" dirty="0"/>
              <a:t>Paldies.</a:t>
            </a:r>
            <a:endParaRPr lang="en-US" dirty="0"/>
          </a:p>
        </p:txBody>
      </p:sp>
    </p:spTree>
    <p:extLst>
      <p:ext uri="{BB962C8B-B14F-4D97-AF65-F5344CB8AC3E}">
        <p14:creationId xmlns:p14="http://schemas.microsoft.com/office/powerpoint/2010/main" val="420507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ulslaids">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3" name="Text Placeholder 2"/>
          <p:cNvSpPr>
            <a:spLocks noGrp="1"/>
          </p:cNvSpPr>
          <p:nvPr>
            <p:ph type="body" sz="quarter" idx="11" hasCustomPrompt="1"/>
          </p:nvPr>
        </p:nvSpPr>
        <p:spPr>
          <a:xfrm>
            <a:off x="874185" y="3314700"/>
            <a:ext cx="10619316" cy="495300"/>
          </a:xfrm>
        </p:spPr>
        <p:txBody>
          <a:bodyPr>
            <a:no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700">
                <a:solidFill>
                  <a:srgbClr val="005551"/>
                </a:solidFill>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lv-LV" sz="2700" dirty="0" err="1"/>
              <a:t>Text</a:t>
            </a:r>
            <a:r>
              <a:rPr lang="lv-LV" sz="2700" dirty="0"/>
              <a:t>, </a:t>
            </a:r>
            <a:r>
              <a:rPr lang="lv-LV" sz="2700" dirty="0" err="1"/>
              <a:t>text</a:t>
            </a:r>
            <a:r>
              <a:rPr lang="lv-LV" sz="2700" dirty="0"/>
              <a:t>, </a:t>
            </a:r>
            <a:r>
              <a:rPr lang="lv-LV" sz="2700" dirty="0" err="1"/>
              <a:t>text</a:t>
            </a:r>
            <a:endParaRPr lang="en-US" sz="2700" dirty="0"/>
          </a:p>
        </p:txBody>
      </p:sp>
      <p:sp>
        <p:nvSpPr>
          <p:cNvPr id="11" name="Text Placeholder 10"/>
          <p:cNvSpPr>
            <a:spLocks noGrp="1"/>
          </p:cNvSpPr>
          <p:nvPr>
            <p:ph type="body" sz="quarter" idx="14" hasCustomPrompt="1"/>
          </p:nvPr>
        </p:nvSpPr>
        <p:spPr>
          <a:xfrm>
            <a:off x="846667" y="4162426"/>
            <a:ext cx="10619316" cy="276225"/>
          </a:xfrm>
        </p:spPr>
        <p:txBody>
          <a:bodyPr>
            <a:noAutofit/>
          </a:bodyPr>
          <a:lstStyle>
            <a:lvl1pPr marL="0" indent="0" algn="l">
              <a:buNone/>
              <a:defRPr sz="1400" baseline="0">
                <a:solidFill>
                  <a:srgbClr val="005551"/>
                </a:solidFill>
              </a:defRPr>
            </a:lvl1pPr>
          </a:lstStyle>
          <a:p>
            <a:pPr lvl="0"/>
            <a:r>
              <a:rPr lang="lv-LV" dirty="0"/>
              <a:t>Vārds, uzvārds</a:t>
            </a:r>
          </a:p>
        </p:txBody>
      </p:sp>
      <p:sp>
        <p:nvSpPr>
          <p:cNvPr id="13" name="Text Placeholder 12"/>
          <p:cNvSpPr>
            <a:spLocks noGrp="1"/>
          </p:cNvSpPr>
          <p:nvPr>
            <p:ph type="body" sz="quarter" idx="15" hasCustomPrompt="1"/>
          </p:nvPr>
        </p:nvSpPr>
        <p:spPr>
          <a:xfrm>
            <a:off x="846667" y="4438650"/>
            <a:ext cx="10619316" cy="285750"/>
          </a:xfrm>
        </p:spPr>
        <p:txBody>
          <a:bodyPr>
            <a:noAutofit/>
          </a:bodyPr>
          <a:lstStyle>
            <a:lvl1pPr marL="0" indent="0" algn="l">
              <a:buNone/>
              <a:defRPr sz="1400">
                <a:solidFill>
                  <a:srgbClr val="005551"/>
                </a:solidFill>
              </a:defRPr>
            </a:lvl1pPr>
          </a:lstStyle>
          <a:p>
            <a:pPr lvl="0"/>
            <a:r>
              <a:rPr lang="lv-LV" sz="1400" dirty="0"/>
              <a:t>Amats</a:t>
            </a:r>
            <a:endParaRPr lang="lv-LV" dirty="0"/>
          </a:p>
        </p:txBody>
      </p:sp>
      <p:sp>
        <p:nvSpPr>
          <p:cNvPr id="15" name="Text Placeholder 14"/>
          <p:cNvSpPr>
            <a:spLocks noGrp="1"/>
          </p:cNvSpPr>
          <p:nvPr>
            <p:ph type="body" sz="quarter" idx="16" hasCustomPrompt="1"/>
          </p:nvPr>
        </p:nvSpPr>
        <p:spPr>
          <a:xfrm>
            <a:off x="874185" y="1362075"/>
            <a:ext cx="10619316" cy="1809750"/>
          </a:xfrm>
        </p:spPr>
        <p:txBody>
          <a:bodyPr>
            <a:normAutofit/>
          </a:bodyPr>
          <a:lstStyle>
            <a:lvl1pPr marL="0" indent="0" algn="l">
              <a:buNone/>
              <a:defRPr sz="5500" b="1" baseline="0">
                <a:solidFill>
                  <a:srgbClr val="005551"/>
                </a:solidFill>
              </a:defRPr>
            </a:lvl1pPr>
          </a:lstStyle>
          <a:p>
            <a:pPr lvl="0"/>
            <a:r>
              <a:rPr lang="lv-LV" dirty="0"/>
              <a:t>Jaunas prezentācijas nosaukums</a:t>
            </a:r>
          </a:p>
        </p:txBody>
      </p:sp>
      <p:sp>
        <p:nvSpPr>
          <p:cNvPr id="9" name="Text Placeholder 10"/>
          <p:cNvSpPr>
            <a:spLocks noGrp="1"/>
          </p:cNvSpPr>
          <p:nvPr>
            <p:ph type="body" sz="quarter" idx="17" hasCustomPrompt="1"/>
          </p:nvPr>
        </p:nvSpPr>
        <p:spPr>
          <a:xfrm>
            <a:off x="846667" y="5057776"/>
            <a:ext cx="10619316" cy="276225"/>
          </a:xfrm>
        </p:spPr>
        <p:txBody>
          <a:bodyPr>
            <a:noAutofit/>
          </a:bodyPr>
          <a:lstStyle>
            <a:lvl1pPr marL="0" indent="0" algn="l">
              <a:buNone/>
              <a:defRPr sz="1400" baseline="0">
                <a:solidFill>
                  <a:srgbClr val="005551"/>
                </a:solidFill>
              </a:defRPr>
            </a:lvl1pPr>
          </a:lstStyle>
          <a:p>
            <a:pPr lvl="0"/>
            <a:r>
              <a:rPr lang="lv-LV" dirty="0"/>
              <a:t>Datums</a:t>
            </a:r>
          </a:p>
        </p:txBody>
      </p:sp>
      <p:pic>
        <p:nvPicPr>
          <p:cNvPr id="8" name="Picture 7"/>
          <p:cNvPicPr>
            <a:picLocks noChangeAspect="1"/>
          </p:cNvPicPr>
          <p:nvPr userDrawn="1"/>
        </p:nvPicPr>
        <p:blipFill>
          <a:blip r:embed="rId3"/>
          <a:stretch>
            <a:fillRect/>
          </a:stretch>
        </p:blipFill>
        <p:spPr>
          <a:xfrm>
            <a:off x="10082022" y="5213542"/>
            <a:ext cx="1660159" cy="1174732"/>
          </a:xfrm>
          <a:prstGeom prst="rect">
            <a:avLst/>
          </a:prstGeom>
        </p:spPr>
      </p:pic>
    </p:spTree>
    <p:extLst>
      <p:ext uri="{BB962C8B-B14F-4D97-AF65-F5344CB8AC3E}">
        <p14:creationId xmlns:p14="http://schemas.microsoft.com/office/powerpoint/2010/main" val="184475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saukums">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0727" y="2883357"/>
            <a:ext cx="8534400" cy="1197576"/>
          </a:xfrm>
        </p:spPr>
        <p:txBody>
          <a:bodyPr anchor="ctr">
            <a:normAutofit/>
          </a:bodyPr>
          <a:lstStyle>
            <a:lvl1pPr marL="0" indent="0" algn="ctr">
              <a:buNone/>
              <a:defRPr sz="20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dirty="0"/>
              <a:t>Click to edit Master subtitle style</a:t>
            </a:r>
            <a:endParaRPr lang="en-US" dirty="0"/>
          </a:p>
        </p:txBody>
      </p:sp>
      <p:sp>
        <p:nvSpPr>
          <p:cNvPr id="15" name="Text Placeholder 14"/>
          <p:cNvSpPr>
            <a:spLocks noGrp="1"/>
          </p:cNvSpPr>
          <p:nvPr>
            <p:ph type="body" sz="quarter" idx="10"/>
          </p:nvPr>
        </p:nvSpPr>
        <p:spPr>
          <a:xfrm>
            <a:off x="1840727" y="4354824"/>
            <a:ext cx="8534400" cy="1341437"/>
          </a:xfrm>
        </p:spPr>
        <p:txBody>
          <a:bodyPr anchor="ctr">
            <a:normAutofit/>
          </a:bodyPr>
          <a:lstStyle>
            <a:lvl1pPr marL="0" indent="0" algn="ctr">
              <a:buNone/>
              <a:defRPr sz="14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lv-LV" dirty="0"/>
              <a:t>Click to edit Master text styles</a:t>
            </a:r>
          </a:p>
        </p:txBody>
      </p:sp>
      <p:sp>
        <p:nvSpPr>
          <p:cNvPr id="17" name="Rectangle 16"/>
          <p:cNvSpPr/>
          <p:nvPr userDrawn="1"/>
        </p:nvSpPr>
        <p:spPr>
          <a:xfrm>
            <a:off x="3221198" y="2741101"/>
            <a:ext cx="5773460" cy="3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18" name="Straight Connector 17"/>
          <p:cNvCxnSpPr/>
          <p:nvPr userDrawn="1"/>
        </p:nvCxnSpPr>
        <p:spPr>
          <a:xfrm>
            <a:off x="3747523" y="4238143"/>
            <a:ext cx="4720808" cy="0"/>
          </a:xfrm>
          <a:prstGeom prst="line">
            <a:avLst/>
          </a:prstGeom>
          <a:ln w="3175" cmpd="sng">
            <a:solidFill>
              <a:schemeClr val="accent1"/>
            </a:solidFill>
          </a:ln>
        </p:spPr>
        <p:style>
          <a:lnRef idx="1">
            <a:schemeClr val="dk1"/>
          </a:lnRef>
          <a:fillRef idx="0">
            <a:schemeClr val="dk1"/>
          </a:fillRef>
          <a:effectRef idx="0">
            <a:schemeClr val="dk1"/>
          </a:effectRef>
          <a:fontRef idx="minor">
            <a:schemeClr val="tx1"/>
          </a:fontRef>
        </p:style>
      </p:cxn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Tehniskā universitāte</a:t>
            </a:r>
          </a:p>
        </p:txBody>
      </p:sp>
      <p:sp>
        <p:nvSpPr>
          <p:cNvPr id="10" name="Title 9"/>
          <p:cNvSpPr>
            <a:spLocks noGrp="1"/>
          </p:cNvSpPr>
          <p:nvPr>
            <p:ph type="title"/>
          </p:nvPr>
        </p:nvSpPr>
        <p:spPr>
          <a:xfrm>
            <a:off x="598315" y="1420280"/>
            <a:ext cx="10972800" cy="1143000"/>
          </a:xfrm>
        </p:spPr>
        <p:txBody>
          <a:bodyPr/>
          <a:lstStyle>
            <a:lvl1pPr algn="ctr">
              <a:defRPr/>
            </a:lvl1pPr>
          </a:lstStyle>
          <a:p>
            <a:r>
              <a:rPr lang="lv-LV" dirty="0"/>
              <a:t>Click to edit Master title style</a:t>
            </a:r>
            <a:endParaRPr lang="en-US" dirty="0"/>
          </a:p>
        </p:txBody>
      </p:sp>
    </p:spTree>
    <p:extLst>
      <p:ext uri="{BB962C8B-B14F-4D97-AF65-F5344CB8AC3E}">
        <p14:creationId xmlns:p14="http://schemas.microsoft.com/office/powerpoint/2010/main" val="3314672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9" name="TextBox 8"/>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3289747" y="1611586"/>
            <a:ext cx="184731" cy="369332"/>
          </a:xfrm>
          <a:prstGeom prst="rect">
            <a:avLst/>
          </a:prstGeom>
          <a:noFill/>
        </p:spPr>
        <p:txBody>
          <a:bodyPr wrap="none" rtlCol="0">
            <a:spAutoFit/>
          </a:bodyPr>
          <a:lstStyle/>
          <a:p>
            <a:endParaRPr lang="en-US" sz="1800" dirty="0"/>
          </a:p>
        </p:txBody>
      </p:sp>
      <p:sp>
        <p:nvSpPr>
          <p:cNvPr id="13" name="TextBox 12"/>
          <p:cNvSpPr txBox="1"/>
          <p:nvPr userDrawn="1"/>
        </p:nvSpPr>
        <p:spPr>
          <a:xfrm>
            <a:off x="13289747" y="1611586"/>
            <a:ext cx="184731" cy="369332"/>
          </a:xfrm>
          <a:prstGeom prst="rect">
            <a:avLst/>
          </a:prstGeom>
          <a:noFill/>
        </p:spPr>
        <p:txBody>
          <a:bodyPr wrap="none" rtlCol="0">
            <a:spAutoFit/>
          </a:bodyPr>
          <a:lstStyle/>
          <a:p>
            <a:endParaRPr lang="en-US" sz="1800" dirty="0"/>
          </a:p>
        </p:txBody>
      </p:sp>
      <p:sp>
        <p:nvSpPr>
          <p:cNvPr id="2" name="Title 1"/>
          <p:cNvSpPr>
            <a:spLocks noGrp="1"/>
          </p:cNvSpPr>
          <p:nvPr>
            <p:ph type="title"/>
          </p:nvPr>
        </p:nvSpPr>
        <p:spPr>
          <a:xfrm>
            <a:off x="609600" y="363965"/>
            <a:ext cx="10972800" cy="770685"/>
          </a:xfrm>
        </p:spPr>
        <p:txBody>
          <a:bodyPr anchor="t">
            <a:noAutofit/>
          </a:bodyPr>
          <a:lstStyle>
            <a:lvl1pPr algn="l">
              <a:defRPr sz="4400" b="1" i="0">
                <a:solidFill>
                  <a:schemeClr val="accent1"/>
                </a:solidFill>
                <a:latin typeface="Arial"/>
                <a:cs typeface="Arial"/>
              </a:defRPr>
            </a:lvl1pPr>
          </a:lstStyle>
          <a:p>
            <a:r>
              <a:rPr lang="lv-LV" dirty="0"/>
              <a:t>Click to edit Master title style</a:t>
            </a:r>
            <a:endParaRPr lang="en-US" dirty="0"/>
          </a:p>
        </p:txBody>
      </p:sp>
      <p:sp>
        <p:nvSpPr>
          <p:cNvPr id="10"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Tehniskā universitāte</a:t>
            </a:r>
          </a:p>
        </p:txBody>
      </p:sp>
      <p:sp>
        <p:nvSpPr>
          <p:cNvPr id="11"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14"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Tree>
    <p:extLst>
      <p:ext uri="{BB962C8B-B14F-4D97-AF65-F5344CB8AC3E}">
        <p14:creationId xmlns:p14="http://schemas.microsoft.com/office/powerpoint/2010/main" val="19460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dalu_slaids_1">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1" y="0"/>
            <a:ext cx="12187238" cy="6858000"/>
          </a:xfrm>
          <a:prstGeom prst="rect">
            <a:avLst/>
          </a:prstGeom>
        </p:spPr>
      </p:pic>
      <p:sp>
        <p:nvSpPr>
          <p:cNvPr id="7" name="Title 1"/>
          <p:cNvSpPr>
            <a:spLocks noGrp="1"/>
          </p:cNvSpPr>
          <p:nvPr>
            <p:ph type="ctrTitle" hasCustomPrompt="1"/>
          </p:nvPr>
        </p:nvSpPr>
        <p:spPr>
          <a:xfrm>
            <a:off x="914400" y="2547427"/>
            <a:ext cx="10236200" cy="1470025"/>
          </a:xfrm>
        </p:spPr>
        <p:txBody>
          <a:bodyPr>
            <a:noAutofit/>
          </a:bodyPr>
          <a:lstStyle>
            <a:lvl1pPr algn="l">
              <a:defRPr sz="5500" b="1" i="0">
                <a:solidFill>
                  <a:srgbClr val="005551"/>
                </a:solidFill>
                <a:latin typeface="Arial"/>
                <a:cs typeface="Arial"/>
              </a:defRPr>
            </a:lvl1pPr>
          </a:lstStyle>
          <a:p>
            <a:r>
              <a:rPr lang="lv-LV" dirty="0"/>
              <a:t>Nodaļas </a:t>
            </a:r>
            <a:br>
              <a:rPr lang="lv-LV" dirty="0"/>
            </a:br>
            <a:r>
              <a:rPr lang="lv-LV" dirty="0"/>
              <a:t>nosaukums</a:t>
            </a:r>
            <a:endParaRPr lang="en-US" dirty="0"/>
          </a:p>
        </p:txBody>
      </p:sp>
    </p:spTree>
    <p:extLst>
      <p:ext uri="{BB962C8B-B14F-4D97-AF65-F5344CB8AC3E}">
        <p14:creationId xmlns:p14="http://schemas.microsoft.com/office/powerpoint/2010/main" val="184966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Rīgas </a:t>
            </a:r>
            <a:r>
              <a:rPr lang="en-US" dirty="0" err="1"/>
              <a:t>Tehniskā</a:t>
            </a:r>
            <a:r>
              <a:rPr lang="en-US" dirty="0"/>
              <a:t> </a:t>
            </a:r>
            <a:r>
              <a:rPr lang="en-US" dirty="0" err="1"/>
              <a:t>universitāte</a:t>
            </a:r>
            <a:endParaRPr lang="en-US" dirty="0"/>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370919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600" y="361949"/>
            <a:ext cx="10972800" cy="772587"/>
          </a:xfrm>
        </p:spPr>
        <p:txBody>
          <a:bodyPr/>
          <a:lstStyle/>
          <a:p>
            <a:r>
              <a:rPr lang="lv-LV" dirty="0"/>
              <a:t>Click to edit Master title style</a:t>
            </a:r>
            <a:endParaRPr lang="en-US" dirty="0"/>
          </a:p>
        </p:txBody>
      </p:sp>
      <p:sp>
        <p:nvSpPr>
          <p:cNvPr id="3" name="Slide Number Placeholder 2"/>
          <p:cNvSpPr>
            <a:spLocks noGrp="1"/>
          </p:cNvSpPr>
          <p:nvPr>
            <p:ph type="sldNum" sz="quarter" idx="10"/>
          </p:nvPr>
        </p:nvSpPr>
        <p:spPr/>
        <p:txBody>
          <a:bodyPr/>
          <a:lstStyle/>
          <a:p>
            <a:r>
              <a:rPr lang="en-US" dirty="0"/>
              <a:t>Rīgas </a:t>
            </a:r>
            <a:r>
              <a:rPr lang="en-US" dirty="0" err="1"/>
              <a:t>Tehniskā</a:t>
            </a:r>
            <a:r>
              <a:rPr lang="en-US" dirty="0"/>
              <a:t> </a:t>
            </a:r>
            <a:r>
              <a:rPr lang="en-US" dirty="0" err="1"/>
              <a:t>universitāte</a:t>
            </a:r>
            <a:endParaRPr lang="en-US" dirty="0"/>
          </a:p>
        </p:txBody>
      </p:sp>
      <p:sp>
        <p:nvSpPr>
          <p:cNvPr id="4" name="Date Placeholder 3"/>
          <p:cNvSpPr>
            <a:spLocks noGrp="1"/>
          </p:cNvSpPr>
          <p:nvPr>
            <p:ph type="dt" sz="half" idx="11"/>
          </p:nvPr>
        </p:nvSpPr>
        <p:spPr/>
        <p:txBody>
          <a:bodyPr/>
          <a:lstStyle/>
          <a:p>
            <a:endParaRPr lang="en-US" dirty="0"/>
          </a:p>
        </p:txBody>
      </p:sp>
      <p:sp>
        <p:nvSpPr>
          <p:cNvPr id="5" name="Content Placeholder 2"/>
          <p:cNvSpPr>
            <a:spLocks noGrp="1"/>
          </p:cNvSpPr>
          <p:nvPr>
            <p:ph idx="1"/>
          </p:nvPr>
        </p:nvSpPr>
        <p:spPr>
          <a:xfrm>
            <a:off x="609600" y="1453932"/>
            <a:ext cx="10972800" cy="2789129"/>
          </a:xfrm>
        </p:spPr>
        <p:txBody>
          <a:bodyPr/>
          <a:lstStyle>
            <a:lvl1pPr marL="342900" indent="-342900">
              <a:buFont typeface="Wingdings" charset="2"/>
              <a:buChar char="§"/>
              <a:defRPr sz="2000">
                <a:solidFill>
                  <a:schemeClr val="accent1"/>
                </a:solidFill>
              </a:defRPr>
            </a:lvl1pPr>
            <a:lvl2pPr>
              <a:defRPr sz="1800">
                <a:solidFill>
                  <a:schemeClr val="accent1"/>
                </a:solidFill>
              </a:defRPr>
            </a:lvl2pPr>
            <a:lvl3pPr marL="1143000" indent="-228600">
              <a:buSzPct val="75000"/>
              <a:buFont typeface="Wingdings" charset="2"/>
              <a:buChar char="§"/>
              <a:defRPr sz="1400">
                <a:solidFill>
                  <a:schemeClr val="accent1"/>
                </a:solidFill>
              </a:defRPr>
            </a:lvl3pPr>
            <a:lvl4pPr>
              <a:buSzPct val="75000"/>
              <a:defRPr sz="1400">
                <a:solidFill>
                  <a:schemeClr val="accent1"/>
                </a:solidFill>
              </a:defRPr>
            </a:lvl4pPr>
            <a:lvl5pPr marL="2114550" indent="-285750">
              <a:buSzPct val="50000"/>
              <a:buFont typeface="Wingdings" charset="2"/>
              <a:buChar char="§"/>
              <a:defRPr sz="1400">
                <a:solidFill>
                  <a:schemeClr val="accent1"/>
                </a:solidFill>
              </a:defRPr>
            </a:lvl5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Tree>
    <p:extLst>
      <p:ext uri="{BB962C8B-B14F-4D97-AF65-F5344CB8AC3E}">
        <p14:creationId xmlns:p14="http://schemas.microsoft.com/office/powerpoint/2010/main" val="145622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800"/>
            </a:lvl6pPr>
            <a:lvl7pPr>
              <a:defRPr sz="1800"/>
            </a:lvl7pPr>
            <a:lvl8pPr>
              <a:defRPr sz="1800"/>
            </a:lvl8pPr>
            <a:lvl9pPr>
              <a:defRPr sz="1800"/>
            </a:lvl9pPr>
          </a:lstStyle>
          <a:p>
            <a:pPr lvl="0"/>
            <a:r>
              <a:rPr lang="lv-LV" dirty="0"/>
              <a:t>Click to edit Master text styles</a:t>
            </a:r>
          </a:p>
          <a:p>
            <a:pPr lvl="1"/>
            <a:r>
              <a:rPr lang="lv-LV" dirty="0"/>
              <a:t>Second level</a:t>
            </a:r>
          </a:p>
          <a:p>
            <a:pPr lvl="2"/>
            <a:r>
              <a:rPr lang="lv-LV" dirty="0"/>
              <a:t>Third level</a:t>
            </a:r>
          </a:p>
          <a:p>
            <a:pPr lvl="3"/>
            <a:r>
              <a:rPr lang="lv-LV" dirty="0"/>
              <a:t>Fourth level</a:t>
            </a:r>
          </a:p>
          <a:p>
            <a:pPr lvl="4"/>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9" name="Date Placeholder 3"/>
          <p:cNvSpPr>
            <a:spLocks noGrp="1"/>
          </p:cNvSpPr>
          <p:nvPr>
            <p:ph type="dt" sz="half" idx="10"/>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
        <p:nvSpPr>
          <p:cNvPr id="5" name="Text Placeholder 4"/>
          <p:cNvSpPr>
            <a:spLocks noGrp="1"/>
          </p:cNvSpPr>
          <p:nvPr>
            <p:ph type="body" sz="quarter" idx="11"/>
          </p:nvPr>
        </p:nvSpPr>
        <p:spPr>
          <a:xfrm>
            <a:off x="609600" y="419100"/>
            <a:ext cx="10972800" cy="990600"/>
          </a:xfrm>
        </p:spPr>
        <p:txBody>
          <a:bodyPr>
            <a:normAutofit/>
          </a:bodyPr>
          <a:lstStyle>
            <a:lvl1pPr marL="0" indent="0">
              <a:buNone/>
              <a:defRPr sz="4400" b="1">
                <a:solidFill>
                  <a:srgbClr val="005551"/>
                </a:solidFill>
              </a:defRPr>
            </a:lvl1pPr>
          </a:lstStyle>
          <a:p>
            <a:pPr lvl="0"/>
            <a:endParaRPr lang="lv-LV" dirty="0"/>
          </a:p>
        </p:txBody>
      </p:sp>
    </p:spTree>
    <p:extLst>
      <p:ext uri="{BB962C8B-B14F-4D97-AF65-F5344CB8AC3E}">
        <p14:creationId xmlns:p14="http://schemas.microsoft.com/office/powerpoint/2010/main" val="141361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09600" y="2540000"/>
            <a:ext cx="5386917" cy="3586163"/>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6" name="Content Placeholder 5"/>
          <p:cNvSpPr>
            <a:spLocks noGrp="1"/>
          </p:cNvSpPr>
          <p:nvPr>
            <p:ph sz="quarter" idx="4"/>
          </p:nvPr>
        </p:nvSpPr>
        <p:spPr>
          <a:xfrm>
            <a:off x="6193368" y="2539999"/>
            <a:ext cx="5389033" cy="3586164"/>
          </a:xfrm>
        </p:spPr>
        <p:txBody>
          <a:bodyPr/>
          <a:lstStyle>
            <a:lvl1pPr marL="342900" indent="-342900">
              <a:buFont typeface="Wingdings" charset="2"/>
              <a:buChar char="§"/>
              <a:defRPr sz="1800">
                <a:solidFill>
                  <a:srgbClr val="005551"/>
                </a:solidFill>
              </a:defRPr>
            </a:lvl1pPr>
            <a:lvl2pPr>
              <a:defRPr sz="1800">
                <a:solidFill>
                  <a:srgbClr val="005551"/>
                </a:solidFill>
              </a:defRPr>
            </a:lvl2pPr>
            <a:lvl3pPr marL="1143000" indent="-228600">
              <a:buSzPct val="75000"/>
              <a:buFont typeface="Wingdings" charset="2"/>
              <a:buChar char="§"/>
              <a:defRPr sz="1400">
                <a:solidFill>
                  <a:srgbClr val="005551"/>
                </a:solidFill>
              </a:defRPr>
            </a:lvl3pPr>
            <a:lvl4pPr>
              <a:buSzPct val="75000"/>
              <a:defRPr sz="1400">
                <a:solidFill>
                  <a:srgbClr val="005551"/>
                </a:solidFill>
              </a:defRPr>
            </a:lvl4pPr>
            <a:lvl5pPr marL="2057400" indent="-228600">
              <a:buSzPct val="50000"/>
              <a:buFont typeface="Wingdings" charset="2"/>
              <a:buChar char="§"/>
              <a:defRPr sz="1400">
                <a:solidFill>
                  <a:srgbClr val="005551"/>
                </a:solidFill>
              </a:defRPr>
            </a:lvl5pPr>
            <a:lvl6pPr>
              <a:defRPr sz="1600"/>
            </a:lvl6pPr>
            <a:lvl7pPr>
              <a:defRPr sz="1600"/>
            </a:lvl7pPr>
            <a:lvl8pPr>
              <a:defRPr sz="1600"/>
            </a:lvl8pPr>
            <a:lvl9pPr>
              <a:defRPr sz="1600"/>
            </a:lvl9pPr>
          </a:lstStyle>
          <a:p>
            <a:pPr lvl="0"/>
            <a:r>
              <a:rPr lang="lv-LV" dirty="0" err="1"/>
              <a:t>Click</a:t>
            </a:r>
            <a:r>
              <a:rPr lang="lv-LV" dirty="0"/>
              <a:t> to </a:t>
            </a:r>
            <a:r>
              <a:rPr lang="lv-LV" dirty="0" err="1"/>
              <a:t>edit</a:t>
            </a:r>
            <a:r>
              <a:rPr lang="lv-LV" dirty="0"/>
              <a:t> </a:t>
            </a:r>
            <a:r>
              <a:rPr lang="lv-LV" dirty="0" err="1"/>
              <a:t>Master</a:t>
            </a:r>
            <a:r>
              <a:rPr lang="lv-LV" dirty="0"/>
              <a:t> </a:t>
            </a:r>
            <a:r>
              <a:rPr lang="lv-LV" dirty="0" err="1"/>
              <a:t>text</a:t>
            </a:r>
            <a:r>
              <a:rPr lang="lv-LV" dirty="0"/>
              <a:t> </a:t>
            </a:r>
            <a:r>
              <a:rPr lang="lv-LV" dirty="0" err="1"/>
              <a:t>styles</a:t>
            </a:r>
            <a:endParaRPr lang="lv-LV" dirty="0"/>
          </a:p>
          <a:p>
            <a:pPr lvl="1"/>
            <a:r>
              <a:rPr lang="lv-LV" dirty="0" err="1"/>
              <a:t>Second</a:t>
            </a:r>
            <a:r>
              <a:rPr lang="lv-LV" dirty="0"/>
              <a:t> </a:t>
            </a:r>
            <a:r>
              <a:rPr lang="lv-LV" dirty="0" err="1"/>
              <a:t>level</a:t>
            </a:r>
            <a:endParaRPr lang="lv-LV" dirty="0"/>
          </a:p>
          <a:p>
            <a:pPr lvl="2"/>
            <a:r>
              <a:rPr lang="lv-LV" dirty="0" err="1"/>
              <a:t>Third</a:t>
            </a:r>
            <a:r>
              <a:rPr lang="lv-LV" dirty="0"/>
              <a:t> </a:t>
            </a:r>
            <a:r>
              <a:rPr lang="lv-LV" dirty="0" err="1"/>
              <a:t>level</a:t>
            </a:r>
            <a:endParaRPr lang="lv-LV" dirty="0"/>
          </a:p>
          <a:p>
            <a:pPr lvl="3"/>
            <a:r>
              <a:rPr lang="lv-LV" dirty="0" err="1"/>
              <a:t>Fourth</a:t>
            </a:r>
            <a:r>
              <a:rPr lang="lv-LV" dirty="0"/>
              <a:t> </a:t>
            </a:r>
            <a:r>
              <a:rPr lang="lv-LV" dirty="0" err="1"/>
              <a:t>level</a:t>
            </a:r>
            <a:endParaRPr lang="lv-LV" dirty="0"/>
          </a:p>
          <a:p>
            <a:pPr lvl="4"/>
            <a:r>
              <a:rPr lang="lv-LV" dirty="0" err="1"/>
              <a:t>Fifth</a:t>
            </a:r>
            <a:r>
              <a:rPr lang="lv-LV" dirty="0"/>
              <a:t> </a:t>
            </a:r>
            <a:r>
              <a:rPr lang="lv-LV" dirty="0" err="1"/>
              <a:t>level</a:t>
            </a:r>
            <a:endParaRPr lang="en-US" dirty="0"/>
          </a:p>
        </p:txBody>
      </p:sp>
      <p:sp>
        <p:nvSpPr>
          <p:cNvPr id="14" name="Text Placeholder 3"/>
          <p:cNvSpPr>
            <a:spLocks noGrp="1"/>
          </p:cNvSpPr>
          <p:nvPr>
            <p:ph type="body" sz="half" idx="14" hasCustomPrompt="1"/>
          </p:nvPr>
        </p:nvSpPr>
        <p:spPr>
          <a:xfrm>
            <a:off x="620655"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15" name="Text Placeholder 3"/>
          <p:cNvSpPr>
            <a:spLocks noGrp="1"/>
          </p:cNvSpPr>
          <p:nvPr>
            <p:ph type="body" sz="half" idx="15" hasCustomPrompt="1"/>
          </p:nvPr>
        </p:nvSpPr>
        <p:spPr>
          <a:xfrm>
            <a:off x="6193367" y="1146908"/>
            <a:ext cx="5375863" cy="1184275"/>
          </a:xfrm>
        </p:spPr>
        <p:txBody>
          <a:bodyPr>
            <a:noAutofit/>
          </a:bodyPr>
          <a:lstStyle>
            <a:lvl1pPr marL="0" indent="0">
              <a:buNone/>
              <a:defRPr sz="3600" b="1" i="0" baseline="0">
                <a:solidFill>
                  <a:schemeClr val="accent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dirty="0"/>
              <a:t>Click to edit text title style</a:t>
            </a:r>
          </a:p>
        </p:txBody>
      </p:sp>
      <p:sp>
        <p:nvSpPr>
          <p:cNvPr id="9" name="Title 1"/>
          <p:cNvSpPr>
            <a:spLocks noGrp="1"/>
          </p:cNvSpPr>
          <p:nvPr>
            <p:ph type="title"/>
          </p:nvPr>
        </p:nvSpPr>
        <p:spPr>
          <a:xfrm>
            <a:off x="609600" y="363965"/>
            <a:ext cx="10972800" cy="770685"/>
          </a:xfrm>
        </p:spPr>
        <p:txBody>
          <a:bodyPr anchor="t">
            <a:noAutofit/>
          </a:bodyPr>
          <a:lstStyle>
            <a:lvl1pPr algn="l">
              <a:defRPr sz="2600">
                <a:solidFill>
                  <a:schemeClr val="accent1"/>
                </a:solidFill>
              </a:defRPr>
            </a:lvl1pPr>
          </a:lstStyle>
          <a:p>
            <a:r>
              <a:rPr lang="lv-LV"/>
              <a:t>Click to edit Master title style</a:t>
            </a:r>
            <a:endParaRPr lang="en-US" dirty="0"/>
          </a:p>
        </p:txBody>
      </p:sp>
      <p:sp>
        <p:nvSpPr>
          <p:cNvPr id="2" name="TextBox 1"/>
          <p:cNvSpPr txBox="1"/>
          <p:nvPr userDrawn="1"/>
        </p:nvSpPr>
        <p:spPr>
          <a:xfrm>
            <a:off x="266095" y="6567714"/>
            <a:ext cx="184731" cy="369332"/>
          </a:xfrm>
          <a:prstGeom prst="rect">
            <a:avLst/>
          </a:prstGeom>
          <a:noFill/>
        </p:spPr>
        <p:txBody>
          <a:bodyPr wrap="none" rtlCol="0">
            <a:spAutoFit/>
          </a:bodyPr>
          <a:lstStyle/>
          <a:p>
            <a:endParaRPr lang="en-US" sz="1800" dirty="0"/>
          </a:p>
        </p:txBody>
      </p:sp>
      <p:sp>
        <p:nvSpPr>
          <p:cNvPr id="11" name="Slide Number Placeholder 6"/>
          <p:cNvSpPr>
            <a:spLocks noGrp="1"/>
          </p:cNvSpPr>
          <p:nvPr>
            <p:ph type="sldNum" sz="quarter" idx="16"/>
          </p:nvPr>
        </p:nvSpPr>
        <p:spPr>
          <a:xfrm>
            <a:off x="609599" y="6272743"/>
            <a:ext cx="3296356" cy="365125"/>
          </a:xfrm>
          <a:prstGeom prst="rect">
            <a:avLst/>
          </a:prstGeom>
        </p:spPr>
        <p:txBody>
          <a:bodyPr/>
          <a:lstStyle>
            <a:lvl1pPr algn="l">
              <a:defRPr sz="1200">
                <a:solidFill>
                  <a:srgbClr val="A6A6A6"/>
                </a:solidFill>
                <a:latin typeface="Arial"/>
                <a:cs typeface="Arial"/>
              </a:defRPr>
            </a:lvl1pPr>
          </a:lstStyle>
          <a:p>
            <a:r>
              <a:rPr lang="en-US" dirty="0"/>
              <a:t>Rīgas </a:t>
            </a:r>
            <a:r>
              <a:rPr lang="en-US" dirty="0" err="1"/>
              <a:t>Tehniskā</a:t>
            </a:r>
            <a:r>
              <a:rPr lang="en-US" dirty="0"/>
              <a:t> </a:t>
            </a:r>
            <a:r>
              <a:rPr lang="en-US" dirty="0" err="1"/>
              <a:t>universitāte</a:t>
            </a:r>
            <a:endParaRPr lang="en-US" dirty="0"/>
          </a:p>
        </p:txBody>
      </p:sp>
      <p:sp>
        <p:nvSpPr>
          <p:cNvPr id="12" name="Date Placeholder 3"/>
          <p:cNvSpPr>
            <a:spLocks noGrp="1"/>
          </p:cNvSpPr>
          <p:nvPr>
            <p:ph type="dt" sz="half" idx="17"/>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1165892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19613"/>
            <a:ext cx="10972800" cy="1143000"/>
          </a:xfrm>
          <a:prstGeom prst="rect">
            <a:avLst/>
          </a:prstGeom>
        </p:spPr>
        <p:txBody>
          <a:bodyPr vert="horz" lIns="91440" tIns="45720" rIns="91440" bIns="45720" rtlCol="0" anchor="ctr">
            <a:normAutofit/>
          </a:bodyPr>
          <a:lstStyle/>
          <a:p>
            <a:r>
              <a:rPr lang="lv-LV" dirty="0"/>
              <a:t>Click to edit Master title style</a:t>
            </a:r>
            <a:endParaRPr lang="en-US" dirty="0"/>
          </a:p>
        </p:txBody>
      </p:sp>
      <p:sp>
        <p:nvSpPr>
          <p:cNvPr id="3" name="Text Placeholder 2"/>
          <p:cNvSpPr>
            <a:spLocks noGrp="1"/>
          </p:cNvSpPr>
          <p:nvPr>
            <p:ph type="body" idx="1"/>
          </p:nvPr>
        </p:nvSpPr>
        <p:spPr>
          <a:xfrm>
            <a:off x="609600" y="1645176"/>
            <a:ext cx="10972800" cy="4525963"/>
          </a:xfrm>
          <a:prstGeom prst="rect">
            <a:avLst/>
          </a:prstGeom>
        </p:spPr>
        <p:txBody>
          <a:bodyPr vert="horz" lIns="91440" tIns="45720" rIns="91440" bIns="45720" rtlCol="0">
            <a:normAutofit/>
          </a:bodyPr>
          <a:lstStyle/>
          <a:p>
            <a:pPr lvl="4"/>
            <a:r>
              <a:rPr lang="lv-LV" dirty="0"/>
              <a:t>Click to edit Master text styles</a:t>
            </a:r>
          </a:p>
          <a:p>
            <a:pPr lvl="5"/>
            <a:r>
              <a:rPr lang="lv-LV" dirty="0"/>
              <a:t>Second level</a:t>
            </a:r>
          </a:p>
          <a:p>
            <a:pPr lvl="6"/>
            <a:r>
              <a:rPr lang="lv-LV" dirty="0"/>
              <a:t>Third level</a:t>
            </a:r>
          </a:p>
          <a:p>
            <a:pPr lvl="7"/>
            <a:r>
              <a:rPr lang="lv-LV" dirty="0"/>
              <a:t>Fourth level</a:t>
            </a:r>
          </a:p>
          <a:p>
            <a:pPr lvl="8"/>
            <a:r>
              <a:rPr lang="lv-LV" dirty="0"/>
              <a:t>Fifth level</a:t>
            </a:r>
            <a:endParaRPr lang="en-US" dirty="0"/>
          </a:p>
        </p:txBody>
      </p:sp>
      <p:sp>
        <p:nvSpPr>
          <p:cNvPr id="8" name="Slide Number Placeholder 6"/>
          <p:cNvSpPr>
            <a:spLocks noGrp="1"/>
          </p:cNvSpPr>
          <p:nvPr>
            <p:ph type="sldNum" sz="quarter" idx="4"/>
          </p:nvPr>
        </p:nvSpPr>
        <p:spPr>
          <a:xfrm>
            <a:off x="609599" y="6272743"/>
            <a:ext cx="3296356" cy="365125"/>
          </a:xfrm>
          <a:prstGeom prst="rect">
            <a:avLst/>
          </a:prstGeom>
        </p:spPr>
        <p:txBody>
          <a:bodyPr/>
          <a:lstStyle>
            <a:lvl1pPr algn="l">
              <a:defRPr sz="1200">
                <a:solidFill>
                  <a:schemeClr val="bg1">
                    <a:lumMod val="65000"/>
                  </a:schemeClr>
                </a:solidFill>
                <a:latin typeface="Arial"/>
                <a:cs typeface="Arial"/>
              </a:defRPr>
            </a:lvl1pPr>
          </a:lstStyle>
          <a:p>
            <a:r>
              <a:rPr lang="en-US" dirty="0"/>
              <a:t>Rīgas Tehniskā universitāte</a:t>
            </a:r>
          </a:p>
        </p:txBody>
      </p:sp>
      <p:sp>
        <p:nvSpPr>
          <p:cNvPr id="10" name="TextBox 9"/>
          <p:cNvSpPr txBox="1"/>
          <p:nvPr/>
        </p:nvSpPr>
        <p:spPr>
          <a:xfrm>
            <a:off x="-4553185" y="2794000"/>
            <a:ext cx="184731" cy="369332"/>
          </a:xfrm>
          <a:prstGeom prst="rect">
            <a:avLst/>
          </a:prstGeom>
          <a:noFill/>
        </p:spPr>
        <p:txBody>
          <a:bodyPr wrap="none" rtlCol="0">
            <a:spAutoFit/>
          </a:bodyPr>
          <a:lstStyle/>
          <a:p>
            <a:endParaRPr lang="en-US" sz="1800" dirty="0"/>
          </a:p>
        </p:txBody>
      </p:sp>
      <p:sp>
        <p:nvSpPr>
          <p:cNvPr id="12" name="TextBox 11"/>
          <p:cNvSpPr txBox="1"/>
          <p:nvPr/>
        </p:nvSpPr>
        <p:spPr>
          <a:xfrm>
            <a:off x="15164742" y="6886222"/>
            <a:ext cx="184731" cy="369332"/>
          </a:xfrm>
          <a:prstGeom prst="rect">
            <a:avLst/>
          </a:prstGeom>
          <a:noFill/>
        </p:spPr>
        <p:txBody>
          <a:bodyPr wrap="none" rtlCol="0">
            <a:spAutoFit/>
          </a:bodyPr>
          <a:lstStyle/>
          <a:p>
            <a:endParaRPr lang="en-US" sz="1800" dirty="0"/>
          </a:p>
        </p:txBody>
      </p:sp>
      <p:sp>
        <p:nvSpPr>
          <p:cNvPr id="11" name="Slide Number Placeholder 6"/>
          <p:cNvSpPr txBox="1">
            <a:spLocks/>
          </p:cNvSpPr>
          <p:nvPr userDrawn="1"/>
        </p:nvSpPr>
        <p:spPr>
          <a:xfrm>
            <a:off x="10938933" y="6272743"/>
            <a:ext cx="643467" cy="365125"/>
          </a:xfrm>
          <a:prstGeom prst="rect">
            <a:avLst/>
          </a:prstGeom>
        </p:spPr>
        <p:txBody>
          <a:bodyPr/>
          <a:lstStyle>
            <a:defPPr>
              <a:defRPr lang="en-US"/>
            </a:defPPr>
            <a:lvl1pPr marL="0" algn="l" defTabSz="457200" rtl="0" eaLnBrk="1" latinLnBrk="0" hangingPunct="1">
              <a:defRPr sz="1200" kern="1200">
                <a:solidFill>
                  <a:srgbClr val="10205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EF746A6-E283-484D-A747-262174EE73C9}" type="slidenum">
              <a:rPr lang="en-US" sz="1200" smtClean="0">
                <a:solidFill>
                  <a:srgbClr val="A6A6A6"/>
                </a:solidFill>
              </a:rPr>
              <a:pPr/>
              <a:t>‹#›</a:t>
            </a:fld>
            <a:endParaRPr lang="en-US" sz="1200" dirty="0">
              <a:solidFill>
                <a:srgbClr val="A6A6A6"/>
              </a:solidFill>
            </a:endParaRPr>
          </a:p>
        </p:txBody>
      </p:sp>
      <p:sp>
        <p:nvSpPr>
          <p:cNvPr id="4" name="Date Placeholder 3"/>
          <p:cNvSpPr>
            <a:spLocks noGrp="1"/>
          </p:cNvSpPr>
          <p:nvPr>
            <p:ph type="dt" sz="half" idx="2"/>
          </p:nvPr>
        </p:nvSpPr>
        <p:spPr>
          <a:xfrm>
            <a:off x="7969956" y="6272743"/>
            <a:ext cx="2844800" cy="365125"/>
          </a:xfrm>
          <a:prstGeom prst="rect">
            <a:avLst/>
          </a:prstGeom>
        </p:spPr>
        <p:txBody>
          <a:bodyPr vert="horz" lIns="91440" tIns="45720" rIns="91440" bIns="45720" rtlCol="0" anchor="ctr"/>
          <a:lstStyle>
            <a:lvl1pPr algn="l">
              <a:defRPr sz="1200">
                <a:solidFill>
                  <a:srgbClr val="A6A6A6"/>
                </a:solidFill>
              </a:defRPr>
            </a:lvl1pPr>
          </a:lstStyle>
          <a:p>
            <a:endParaRPr lang="en-US" dirty="0"/>
          </a:p>
        </p:txBody>
      </p:sp>
    </p:spTree>
    <p:extLst>
      <p:ext uri="{BB962C8B-B14F-4D97-AF65-F5344CB8AC3E}">
        <p14:creationId xmlns:p14="http://schemas.microsoft.com/office/powerpoint/2010/main" val="4217965320"/>
      </p:ext>
    </p:extLst>
  </p:cSld>
  <p:clrMap bg1="lt1" tx1="dk1" bg2="lt2" tx2="dk2" accent1="accent1" accent2="accent2" accent3="accent3" accent4="accent4" accent5="accent5" accent6="accent6" hlink="hlink" folHlink="folHlink"/>
  <p:sldLayoutIdLst>
    <p:sldLayoutId id="2147483762" r:id="rId1"/>
    <p:sldLayoutId id="2147483844" r:id="rId2"/>
    <p:sldLayoutId id="2147483803" r:id="rId3"/>
    <p:sldLayoutId id="2147483804" r:id="rId4"/>
    <p:sldLayoutId id="2147483838" r:id="rId5"/>
    <p:sldLayoutId id="2147483840" r:id="rId6"/>
    <p:sldLayoutId id="2147483842" r:id="rId7"/>
    <p:sldLayoutId id="2147483806" r:id="rId8"/>
    <p:sldLayoutId id="2147483807" r:id="rId9"/>
    <p:sldLayoutId id="2147483839" r:id="rId10"/>
    <p:sldLayoutId id="2147483810" r:id="rId11"/>
    <p:sldLayoutId id="2147483817" r:id="rId12"/>
    <p:sldLayoutId id="2147483818" r:id="rId13"/>
    <p:sldLayoutId id="2147483820" r:id="rId14"/>
    <p:sldLayoutId id="2147483821" r:id="rId15"/>
    <p:sldLayoutId id="2147483843" r:id="rId16"/>
    <p:sldLayoutId id="2147483845" r:id="rId17"/>
  </p:sldLayoutIdLst>
  <p:hf hdr="0" ftr="0" dt="0"/>
  <p:txStyles>
    <p:titleStyle>
      <a:lvl1pPr algn="l" defTabSz="457200" rtl="0" eaLnBrk="1" latinLnBrk="0" hangingPunct="1">
        <a:spcBef>
          <a:spcPct val="0"/>
        </a:spcBef>
        <a:buNone/>
        <a:defRPr sz="4400" b="1" i="0" kern="1200">
          <a:solidFill>
            <a:schemeClr val="accent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32323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32323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32323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32323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accen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accen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accen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accent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8.sv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0.sv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10.sv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hyperlink" Target="https://www.rtu.lv/writable/public_files/RTU_rtu_studiju_reglaments_akademiska_godiguma_parkapumi_un_to_izskatisana.pdf"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p:txBody>
          <a:bodyPr/>
          <a:lstStyle/>
          <a:p>
            <a:r>
              <a:rPr lang="lv-LV" dirty="0"/>
              <a:t>Rīgas Tehniskās universitātes </a:t>
            </a:r>
          </a:p>
          <a:p>
            <a:r>
              <a:rPr lang="lv-LV" dirty="0"/>
              <a:t>Datorzinātnes un informācijas tehnoloģijas fakultātes</a:t>
            </a:r>
          </a:p>
          <a:p>
            <a:r>
              <a:rPr lang="lv-LV" dirty="0"/>
              <a:t>Metodiskā komisija</a:t>
            </a:r>
            <a:endParaRPr lang="en-US" dirty="0"/>
          </a:p>
        </p:txBody>
      </p:sp>
      <p:sp>
        <p:nvSpPr>
          <p:cNvPr id="5" name="Text Placeholder 4"/>
          <p:cNvSpPr>
            <a:spLocks noGrp="1"/>
          </p:cNvSpPr>
          <p:nvPr>
            <p:ph type="body" sz="quarter" idx="16"/>
          </p:nvPr>
        </p:nvSpPr>
        <p:spPr/>
        <p:txBody>
          <a:bodyPr/>
          <a:lstStyle/>
          <a:p>
            <a:r>
              <a:rPr lang="lv-LV" dirty="0"/>
              <a:t>Bakalaura darba izstrādes uzsākšana</a:t>
            </a:r>
            <a:endParaRPr lang="en-US" dirty="0"/>
          </a:p>
        </p:txBody>
      </p:sp>
      <p:sp>
        <p:nvSpPr>
          <p:cNvPr id="4" name="TextBox 3">
            <a:extLst>
              <a:ext uri="{FF2B5EF4-FFF2-40B4-BE49-F238E27FC236}">
                <a16:creationId xmlns:a16="http://schemas.microsoft.com/office/drawing/2014/main" id="{47392D75-B06E-3700-9FB7-9308ED573214}"/>
              </a:ext>
            </a:extLst>
          </p:cNvPr>
          <p:cNvSpPr txBox="1"/>
          <p:nvPr/>
        </p:nvSpPr>
        <p:spPr>
          <a:xfrm>
            <a:off x="846667" y="5467231"/>
            <a:ext cx="9951720" cy="276999"/>
          </a:xfrm>
          <a:prstGeom prst="rect">
            <a:avLst/>
          </a:prstGeom>
          <a:noFill/>
        </p:spPr>
        <p:txBody>
          <a:bodyPr wrap="square">
            <a:spAutoFit/>
          </a:bodyPr>
          <a:lstStyle/>
          <a:p>
            <a:r>
              <a:rPr lang="en-US" sz="1200" dirty="0" err="1"/>
              <a:t>Apstiprināts</a:t>
            </a:r>
            <a:r>
              <a:rPr lang="en-US" sz="1200" dirty="0"/>
              <a:t> DITF domes 202</a:t>
            </a:r>
            <a:r>
              <a:rPr lang="lv-LV" sz="1200" dirty="0"/>
              <a:t>2</a:t>
            </a:r>
            <a:r>
              <a:rPr lang="en-US" sz="1200" dirty="0"/>
              <a:t>.</a:t>
            </a:r>
            <a:r>
              <a:rPr lang="en-US" sz="1200" dirty="0" err="1"/>
              <a:t>gada</a:t>
            </a:r>
            <a:r>
              <a:rPr lang="en-US" sz="1200" dirty="0"/>
              <a:t> 1</a:t>
            </a:r>
            <a:r>
              <a:rPr lang="lv-LV" sz="1200" dirty="0"/>
              <a:t>2</a:t>
            </a:r>
            <a:r>
              <a:rPr lang="en-US" sz="1200" dirty="0"/>
              <a:t>.</a:t>
            </a:r>
            <a:r>
              <a:rPr lang="lv-LV" sz="1200" dirty="0"/>
              <a:t>septembra</a:t>
            </a:r>
            <a:r>
              <a:rPr lang="en-US" sz="1200" dirty="0"/>
              <a:t> </a:t>
            </a:r>
            <a:r>
              <a:rPr lang="en-US" sz="1200" dirty="0" err="1"/>
              <a:t>sēdē</a:t>
            </a:r>
            <a:r>
              <a:rPr lang="en-US" sz="1200" dirty="0"/>
              <a:t> (</a:t>
            </a:r>
            <a:r>
              <a:rPr lang="en-US" sz="1200" dirty="0" err="1"/>
              <a:t>protokola</a:t>
            </a:r>
            <a:r>
              <a:rPr lang="en-US" sz="1200" dirty="0"/>
              <a:t> n.: 12000-1.1/13)</a:t>
            </a:r>
          </a:p>
        </p:txBody>
      </p:sp>
    </p:spTree>
    <p:extLst>
      <p:ext uri="{BB962C8B-B14F-4D97-AF65-F5344CB8AC3E}">
        <p14:creationId xmlns:p14="http://schemas.microsoft.com/office/powerpoint/2010/main" val="1712344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a:t>Rīgas Tehniskā universitāte</a:t>
            </a:r>
            <a:endParaRPr lang="en-US" dirty="0"/>
          </a:p>
        </p:txBody>
      </p:sp>
      <p:sp>
        <p:nvSpPr>
          <p:cNvPr id="7" name="Title 2">
            <a:extLst>
              <a:ext uri="{FF2B5EF4-FFF2-40B4-BE49-F238E27FC236}">
                <a16:creationId xmlns:a16="http://schemas.microsoft.com/office/drawing/2014/main" id="{FAD5B916-F46D-4131-307F-1C7F3E4810CF}"/>
              </a:ext>
            </a:extLst>
          </p:cNvPr>
          <p:cNvSpPr>
            <a:spLocks noGrp="1"/>
          </p:cNvSpPr>
          <p:nvPr>
            <p:ph type="title"/>
          </p:nvPr>
        </p:nvSpPr>
        <p:spPr>
          <a:xfrm>
            <a:off x="0" y="8977"/>
            <a:ext cx="10972800" cy="770685"/>
          </a:xfrm>
        </p:spPr>
        <p:txBody>
          <a:bodyPr/>
          <a:lstStyle/>
          <a:p>
            <a:r>
              <a:rPr lang="lv-LV" dirty="0"/>
              <a:t>Studenta pienākumi</a:t>
            </a:r>
            <a:endParaRPr lang="en-GB" dirty="0"/>
          </a:p>
        </p:txBody>
      </p:sp>
      <p:sp>
        <p:nvSpPr>
          <p:cNvPr id="2" name="Rectangle: Rounded Corners 1">
            <a:extLst>
              <a:ext uri="{FF2B5EF4-FFF2-40B4-BE49-F238E27FC236}">
                <a16:creationId xmlns:a16="http://schemas.microsoft.com/office/drawing/2014/main" id="{C490D039-9D1A-FFE1-9F7B-CBD2E6684E79}"/>
              </a:ext>
            </a:extLst>
          </p:cNvPr>
          <p:cNvSpPr/>
          <p:nvPr/>
        </p:nvSpPr>
        <p:spPr>
          <a:xfrm>
            <a:off x="2057355" y="896994"/>
            <a:ext cx="3697200" cy="12852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Sistemātiski un regulāri izstrādāt bakalaura darbu, uzrādot darba vadītājam paveikto</a:t>
            </a:r>
            <a:endParaRPr lang="lv-LV" sz="1700" dirty="0"/>
          </a:p>
        </p:txBody>
      </p:sp>
      <p:sp>
        <p:nvSpPr>
          <p:cNvPr id="10" name="Rectangle: Rounded Corners 9">
            <a:extLst>
              <a:ext uri="{FF2B5EF4-FFF2-40B4-BE49-F238E27FC236}">
                <a16:creationId xmlns:a16="http://schemas.microsoft.com/office/drawing/2014/main" id="{F73AD52D-7061-27C6-D558-C7C0D61161EE}"/>
              </a:ext>
            </a:extLst>
          </p:cNvPr>
          <p:cNvSpPr/>
          <p:nvPr/>
        </p:nvSpPr>
        <p:spPr>
          <a:xfrm>
            <a:off x="6624577" y="896994"/>
            <a:ext cx="3697200" cy="12852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Ievērot bakalaura darba izstrādei definētos termiņus</a:t>
            </a:r>
            <a:endParaRPr lang="lv-LV" sz="1700" dirty="0"/>
          </a:p>
        </p:txBody>
      </p:sp>
      <p:sp>
        <p:nvSpPr>
          <p:cNvPr id="11" name="Rectangle: Rounded Corners 10">
            <a:extLst>
              <a:ext uri="{FF2B5EF4-FFF2-40B4-BE49-F238E27FC236}">
                <a16:creationId xmlns:a16="http://schemas.microsoft.com/office/drawing/2014/main" id="{3E60A142-17B8-BC40-C773-CBB4D4590A2B}"/>
              </a:ext>
            </a:extLst>
          </p:cNvPr>
          <p:cNvSpPr/>
          <p:nvPr/>
        </p:nvSpPr>
        <p:spPr>
          <a:xfrm>
            <a:off x="8214342" y="2332663"/>
            <a:ext cx="3697200" cy="128520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a typeface="Calibri" panose="020F0502020204030204" pitchFamily="34" charset="0"/>
                <a:cs typeface="Times New Roman" panose="02020603050405020304" pitchFamily="18" charset="0"/>
              </a:rPr>
              <a:t>P</a:t>
            </a:r>
            <a:r>
              <a:rPr lang="lv-LV" sz="1700" dirty="0">
                <a:effectLst/>
                <a:ea typeface="Calibri" panose="020F0502020204030204" pitchFamily="34" charset="0"/>
                <a:cs typeface="Times New Roman" panose="02020603050405020304" pitchFamily="18" charset="0"/>
              </a:rPr>
              <a:t>iedalīties konsultācijās ar darba vadītāju saskaņotajā laikā (v</a:t>
            </a:r>
            <a:r>
              <a:rPr lang="lv-LV" sz="1700" dirty="0">
                <a:ea typeface="Calibri" panose="020F0502020204030204" pitchFamily="34" charset="0"/>
                <a:cs typeface="Times New Roman" panose="02020603050405020304" pitchFamily="18" charset="0"/>
              </a:rPr>
              <a:t>ēlams)</a:t>
            </a:r>
            <a:endParaRPr lang="lv-LV" sz="1700" dirty="0"/>
          </a:p>
        </p:txBody>
      </p:sp>
      <p:sp>
        <p:nvSpPr>
          <p:cNvPr id="12" name="Rectangle: Rounded Corners 11">
            <a:extLst>
              <a:ext uri="{FF2B5EF4-FFF2-40B4-BE49-F238E27FC236}">
                <a16:creationId xmlns:a16="http://schemas.microsoft.com/office/drawing/2014/main" id="{83B28C95-DF8E-717C-FAB0-9D97A91D5D40}"/>
              </a:ext>
            </a:extLst>
          </p:cNvPr>
          <p:cNvSpPr/>
          <p:nvPr/>
        </p:nvSpPr>
        <p:spPr>
          <a:xfrm>
            <a:off x="8214342" y="3806072"/>
            <a:ext cx="3697200" cy="12852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Iespēju robežās ņemt vērā darba vadītāja sniegto atgriezenisko saiti</a:t>
            </a:r>
            <a:endParaRPr lang="lv-LV" sz="1700" dirty="0"/>
          </a:p>
        </p:txBody>
      </p:sp>
      <p:sp>
        <p:nvSpPr>
          <p:cNvPr id="13" name="Rectangle: Rounded Corners 12">
            <a:extLst>
              <a:ext uri="{FF2B5EF4-FFF2-40B4-BE49-F238E27FC236}">
                <a16:creationId xmlns:a16="http://schemas.microsoft.com/office/drawing/2014/main" id="{C6F45BE8-E9FF-1621-E449-4D22FF94EC67}"/>
              </a:ext>
            </a:extLst>
          </p:cNvPr>
          <p:cNvSpPr/>
          <p:nvPr/>
        </p:nvSpPr>
        <p:spPr>
          <a:xfrm>
            <a:off x="521691" y="3806072"/>
            <a:ext cx="3697200" cy="128520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Ievērot fakultātē definētos norādījumus studiju noslēguma darbu noformēšanai</a:t>
            </a:r>
            <a:endParaRPr lang="lv-LV" sz="1700" dirty="0"/>
          </a:p>
        </p:txBody>
      </p:sp>
      <p:sp>
        <p:nvSpPr>
          <p:cNvPr id="14" name="Rectangle: Rounded Corners 13">
            <a:extLst>
              <a:ext uri="{FF2B5EF4-FFF2-40B4-BE49-F238E27FC236}">
                <a16:creationId xmlns:a16="http://schemas.microsoft.com/office/drawing/2014/main" id="{13C6DDC4-85AD-E842-B9AB-9B882F7503C8}"/>
              </a:ext>
            </a:extLst>
          </p:cNvPr>
          <p:cNvSpPr/>
          <p:nvPr/>
        </p:nvSpPr>
        <p:spPr>
          <a:xfrm>
            <a:off x="2666787" y="5318406"/>
            <a:ext cx="3695691" cy="1286513"/>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a typeface="Calibri" panose="020F0502020204030204" pitchFamily="34" charset="0"/>
                <a:cs typeface="Times New Roman" panose="02020603050405020304" pitchFamily="18" charset="0"/>
              </a:rPr>
              <a:t>Aizstāvēt bakalaura darbu</a:t>
            </a:r>
            <a:endParaRPr lang="lv-LV" sz="1700" dirty="0"/>
          </a:p>
        </p:txBody>
      </p:sp>
      <p:sp>
        <p:nvSpPr>
          <p:cNvPr id="15" name="Rectangle: Rounded Corners 14">
            <a:extLst>
              <a:ext uri="{FF2B5EF4-FFF2-40B4-BE49-F238E27FC236}">
                <a16:creationId xmlns:a16="http://schemas.microsoft.com/office/drawing/2014/main" id="{357DDB9A-E251-72CF-B57E-32C27C82D1E5}"/>
              </a:ext>
            </a:extLst>
          </p:cNvPr>
          <p:cNvSpPr/>
          <p:nvPr/>
        </p:nvSpPr>
        <p:spPr>
          <a:xfrm>
            <a:off x="521691" y="2317236"/>
            <a:ext cx="3697200" cy="12852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7000"/>
              </a:lnSpc>
              <a:spcAft>
                <a:spcPts val="800"/>
              </a:spcAft>
            </a:pPr>
            <a:r>
              <a:rPr lang="lv-LV" sz="1700" dirty="0">
                <a:ea typeface="Calibri" panose="020F0502020204030204" pitchFamily="34" charset="0"/>
                <a:cs typeface="Times New Roman" panose="02020603050405020304" pitchFamily="18" charset="0"/>
              </a:rPr>
              <a:t>Izstrādāt oriģinālu darbu, nepieļaujot akadēmiskā godīguma pārkāpumus (plaģiātismu, datu falsifikāciju, un citus)</a:t>
            </a:r>
            <a:endParaRPr lang="lv-LV" sz="1700" dirty="0">
              <a:effectLst/>
              <a:ea typeface="Calibri" panose="020F0502020204030204" pitchFamily="34" charset="0"/>
              <a:cs typeface="Times New Roman" panose="02020603050405020304" pitchFamily="18" charset="0"/>
            </a:endParaRPr>
          </a:p>
        </p:txBody>
      </p:sp>
      <p:grpSp>
        <p:nvGrpSpPr>
          <p:cNvPr id="8" name="Group 7">
            <a:extLst>
              <a:ext uri="{FF2B5EF4-FFF2-40B4-BE49-F238E27FC236}">
                <a16:creationId xmlns:a16="http://schemas.microsoft.com/office/drawing/2014/main" id="{F8A0CD64-63E6-896E-B5FA-AC0D4E317899}"/>
              </a:ext>
            </a:extLst>
          </p:cNvPr>
          <p:cNvGrpSpPr/>
          <p:nvPr/>
        </p:nvGrpSpPr>
        <p:grpSpPr>
          <a:xfrm>
            <a:off x="5232400" y="2785897"/>
            <a:ext cx="1727200" cy="2010111"/>
            <a:chOff x="1800577" y="2620925"/>
            <a:chExt cx="1261730" cy="1468398"/>
          </a:xfrm>
        </p:grpSpPr>
        <p:pic>
          <p:nvPicPr>
            <p:cNvPr id="9" name="Graphic 8" descr="School boy with solid fill">
              <a:extLst>
                <a:ext uri="{FF2B5EF4-FFF2-40B4-BE49-F238E27FC236}">
                  <a16:creationId xmlns:a16="http://schemas.microsoft.com/office/drawing/2014/main" id="{06B929C9-31B2-847D-368E-8A1240CCE23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16" name="TextBox 15">
              <a:extLst>
                <a:ext uri="{FF2B5EF4-FFF2-40B4-BE49-F238E27FC236}">
                  <a16:creationId xmlns:a16="http://schemas.microsoft.com/office/drawing/2014/main" id="{9C40DC0A-D1EC-3E31-6550-86584D41E74F}"/>
                </a:ext>
              </a:extLst>
            </p:cNvPr>
            <p:cNvSpPr txBox="1"/>
            <p:nvPr/>
          </p:nvSpPr>
          <p:spPr>
            <a:xfrm>
              <a:off x="1800578" y="3719991"/>
              <a:ext cx="1261729" cy="369332"/>
            </a:xfrm>
            <a:prstGeom prst="rect">
              <a:avLst/>
            </a:prstGeom>
            <a:noFill/>
          </p:spPr>
          <p:txBody>
            <a:bodyPr wrap="square" rtlCol="0">
              <a:spAutoFit/>
            </a:bodyPr>
            <a:lstStyle/>
            <a:p>
              <a:pPr algn="ctr"/>
              <a:r>
                <a:rPr lang="lv-LV" dirty="0">
                  <a:solidFill>
                    <a:schemeClr val="accent3"/>
                  </a:solidFill>
                </a:rPr>
                <a:t>Students</a:t>
              </a:r>
              <a:endParaRPr lang="en-GB" dirty="0">
                <a:solidFill>
                  <a:schemeClr val="accent3"/>
                </a:solidFill>
              </a:endParaRPr>
            </a:p>
          </p:txBody>
        </p:sp>
      </p:grpSp>
      <p:sp>
        <p:nvSpPr>
          <p:cNvPr id="17" name="Rectangle: Rounded Corners 16">
            <a:extLst>
              <a:ext uri="{FF2B5EF4-FFF2-40B4-BE49-F238E27FC236}">
                <a16:creationId xmlns:a16="http://schemas.microsoft.com/office/drawing/2014/main" id="{908663C0-40DE-7061-E885-BCCDD93163AE}"/>
              </a:ext>
            </a:extLst>
          </p:cNvPr>
          <p:cNvSpPr/>
          <p:nvPr/>
        </p:nvSpPr>
        <p:spPr>
          <a:xfrm>
            <a:off x="6624577" y="5318406"/>
            <a:ext cx="3697200" cy="12852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Piedalīties starpkontroles pasākumos</a:t>
            </a:r>
            <a:endParaRPr lang="lv-LV" sz="1700" dirty="0"/>
          </a:p>
        </p:txBody>
      </p:sp>
    </p:spTree>
    <p:extLst>
      <p:ext uri="{BB962C8B-B14F-4D97-AF65-F5344CB8AC3E}">
        <p14:creationId xmlns:p14="http://schemas.microsoft.com/office/powerpoint/2010/main" val="1617611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7EAA367-97BF-DC85-9FA3-63EA3DA58D2A}"/>
              </a:ext>
            </a:extLst>
          </p:cNvPr>
          <p:cNvSpPr>
            <a:spLocks noGrp="1"/>
          </p:cNvSpPr>
          <p:nvPr>
            <p:ph type="sldNum" sz="quarter" idx="4"/>
          </p:nvPr>
        </p:nvSpPr>
        <p:spPr/>
        <p:txBody>
          <a:bodyPr/>
          <a:lstStyle/>
          <a:p>
            <a:r>
              <a:rPr lang="en-US"/>
              <a:t>Rīgas Tehniskā universitāte</a:t>
            </a:r>
            <a:endParaRPr lang="en-US" dirty="0"/>
          </a:p>
        </p:txBody>
      </p:sp>
      <p:sp>
        <p:nvSpPr>
          <p:cNvPr id="6" name="TextBox 5">
            <a:extLst>
              <a:ext uri="{FF2B5EF4-FFF2-40B4-BE49-F238E27FC236}">
                <a16:creationId xmlns:a16="http://schemas.microsoft.com/office/drawing/2014/main" id="{8D83D955-DB45-A274-DCE0-AA658987EDB1}"/>
              </a:ext>
            </a:extLst>
          </p:cNvPr>
          <p:cNvSpPr txBox="1"/>
          <p:nvPr/>
        </p:nvSpPr>
        <p:spPr>
          <a:xfrm>
            <a:off x="189297" y="3005170"/>
            <a:ext cx="5078658" cy="2060885"/>
          </a:xfrm>
          <a:prstGeom prst="rect">
            <a:avLst/>
          </a:prstGeom>
          <a:noFill/>
        </p:spPr>
        <p:txBody>
          <a:bodyPr wrap="square">
            <a:spAutoFit/>
          </a:bodyPr>
          <a:lstStyle/>
          <a:p>
            <a:pPr defTabSz="354013">
              <a:lnSpc>
                <a:spcPct val="150000"/>
              </a:lnSpc>
              <a:buClrTx/>
              <a:defRPr/>
            </a:pPr>
            <a:r>
              <a:rPr lang="lv-LV" sz="2200" dirty="0">
                <a:latin typeface="Arial" pitchFamily="34" charset="0"/>
                <a:cs typeface="Arial" pitchFamily="34" charset="0"/>
              </a:rPr>
              <a:t>Ja </a:t>
            </a:r>
            <a:r>
              <a:rPr lang="lv-LV" sz="2200" b="1" dirty="0">
                <a:latin typeface="Arial" pitchFamily="34" charset="0"/>
                <a:cs typeface="Arial" pitchFamily="34" charset="0"/>
              </a:rPr>
              <a:t>students nav apmierināts </a:t>
            </a:r>
            <a:r>
              <a:rPr lang="lv-LV" sz="2200" dirty="0">
                <a:latin typeface="Arial" pitchFamily="34" charset="0"/>
                <a:cs typeface="Arial" pitchFamily="34" charset="0"/>
              </a:rPr>
              <a:t>ar sadarbību ar vadītāju, viņš ir tiesīgs:</a:t>
            </a:r>
          </a:p>
          <a:p>
            <a:pPr marL="696913" indent="-342900">
              <a:lnSpc>
                <a:spcPct val="150000"/>
              </a:lnSpc>
              <a:buClr>
                <a:schemeClr val="tx1"/>
              </a:buClr>
              <a:buFont typeface="Wingdings" panose="05000000000000000000" pitchFamily="2" charset="2"/>
              <a:buChar char="ü"/>
              <a:defRPr/>
            </a:pPr>
            <a:r>
              <a:rPr lang="lv-LV" sz="2200" dirty="0">
                <a:latin typeface="Arial" pitchFamily="34" charset="0"/>
                <a:cs typeface="Arial" pitchFamily="34" charset="0"/>
              </a:rPr>
              <a:t>Mainīt darba vadītāju</a:t>
            </a:r>
          </a:p>
          <a:p>
            <a:pPr marL="696913" indent="-342900">
              <a:lnSpc>
                <a:spcPct val="150000"/>
              </a:lnSpc>
              <a:buClr>
                <a:schemeClr val="tx1"/>
              </a:buClr>
              <a:buFont typeface="Wingdings" panose="05000000000000000000" pitchFamily="2" charset="2"/>
              <a:buChar char="ü"/>
              <a:defRPr/>
            </a:pPr>
            <a:r>
              <a:rPr lang="lv-LV" sz="2200" dirty="0">
                <a:latin typeface="Arial" pitchFamily="34" charset="0"/>
                <a:cs typeface="Arial" pitchFamily="34" charset="0"/>
              </a:rPr>
              <a:t>Sameklēt konsultantu</a:t>
            </a:r>
          </a:p>
        </p:txBody>
      </p:sp>
      <p:sp>
        <p:nvSpPr>
          <p:cNvPr id="7" name="TextBox 6">
            <a:extLst>
              <a:ext uri="{FF2B5EF4-FFF2-40B4-BE49-F238E27FC236}">
                <a16:creationId xmlns:a16="http://schemas.microsoft.com/office/drawing/2014/main" id="{F687AC86-69CB-67EF-D53B-EF0740634D81}"/>
              </a:ext>
            </a:extLst>
          </p:cNvPr>
          <p:cNvSpPr txBox="1"/>
          <p:nvPr/>
        </p:nvSpPr>
        <p:spPr>
          <a:xfrm>
            <a:off x="6471918" y="2915519"/>
            <a:ext cx="5648962" cy="2568717"/>
          </a:xfrm>
          <a:prstGeom prst="rect">
            <a:avLst/>
          </a:prstGeom>
          <a:noFill/>
        </p:spPr>
        <p:txBody>
          <a:bodyPr wrap="square">
            <a:spAutoFit/>
          </a:bodyPr>
          <a:lstStyle/>
          <a:p>
            <a:pPr>
              <a:lnSpc>
                <a:spcPct val="150000"/>
              </a:lnSpc>
              <a:buClr>
                <a:schemeClr val="tx1"/>
              </a:buClr>
              <a:defRPr/>
            </a:pPr>
            <a:r>
              <a:rPr lang="lv-LV" sz="2200" dirty="0">
                <a:latin typeface="Arial" pitchFamily="34" charset="0"/>
                <a:cs typeface="Arial" pitchFamily="34" charset="0"/>
              </a:rPr>
              <a:t>Ja </a:t>
            </a:r>
            <a:r>
              <a:rPr lang="lv-LV" sz="2200" b="1" dirty="0">
                <a:latin typeface="Arial" pitchFamily="34" charset="0"/>
                <a:cs typeface="Arial" pitchFamily="34" charset="0"/>
              </a:rPr>
              <a:t>darba vadītājs nav apmierināts </a:t>
            </a:r>
            <a:r>
              <a:rPr lang="lv-LV" sz="2200" dirty="0">
                <a:latin typeface="Arial" pitchFamily="34" charset="0"/>
                <a:cs typeface="Arial" pitchFamily="34" charset="0"/>
              </a:rPr>
              <a:t>ar sadarbību ar studentu, viņš ir tiesīgs:</a:t>
            </a:r>
          </a:p>
          <a:p>
            <a:pPr marL="696913" indent="-342900">
              <a:lnSpc>
                <a:spcPct val="150000"/>
              </a:lnSpc>
              <a:buClr>
                <a:schemeClr val="tx1"/>
              </a:buClr>
              <a:buFont typeface="Wingdings" panose="05000000000000000000" pitchFamily="2" charset="2"/>
              <a:buChar char="ü"/>
              <a:defRPr/>
            </a:pPr>
            <a:r>
              <a:rPr lang="lv-LV" sz="2200" dirty="0">
                <a:latin typeface="Arial" pitchFamily="34" charset="0"/>
                <a:cs typeface="Arial" pitchFamily="34" charset="0"/>
              </a:rPr>
              <a:t>Nepielaist bakalaura darbu aizstāvēšanai un atteikties sniegt atsauksmi par to</a:t>
            </a:r>
            <a:endParaRPr lang="ru-RU" sz="2200" dirty="0">
              <a:latin typeface="Arial" pitchFamily="34" charset="0"/>
              <a:cs typeface="Arial" pitchFamily="34" charset="0"/>
            </a:endParaRPr>
          </a:p>
        </p:txBody>
      </p:sp>
      <p:grpSp>
        <p:nvGrpSpPr>
          <p:cNvPr id="23" name="Group 22">
            <a:extLst>
              <a:ext uri="{FF2B5EF4-FFF2-40B4-BE49-F238E27FC236}">
                <a16:creationId xmlns:a16="http://schemas.microsoft.com/office/drawing/2014/main" id="{6437B864-AC5F-F4F7-602D-2CE686A79606}"/>
              </a:ext>
            </a:extLst>
          </p:cNvPr>
          <p:cNvGrpSpPr/>
          <p:nvPr/>
        </p:nvGrpSpPr>
        <p:grpSpPr>
          <a:xfrm>
            <a:off x="3845554" y="414425"/>
            <a:ext cx="4500891" cy="1929908"/>
            <a:chOff x="3820160" y="157611"/>
            <a:chExt cx="4500891" cy="1929908"/>
          </a:xfrm>
        </p:grpSpPr>
        <p:grpSp>
          <p:nvGrpSpPr>
            <p:cNvPr id="18" name="Group 17">
              <a:extLst>
                <a:ext uri="{FF2B5EF4-FFF2-40B4-BE49-F238E27FC236}">
                  <a16:creationId xmlns:a16="http://schemas.microsoft.com/office/drawing/2014/main" id="{42135B26-58EA-FF79-3E3D-898B111433D2}"/>
                </a:ext>
              </a:extLst>
            </p:cNvPr>
            <p:cNvGrpSpPr/>
            <p:nvPr/>
          </p:nvGrpSpPr>
          <p:grpSpPr>
            <a:xfrm>
              <a:off x="3820160" y="157611"/>
              <a:ext cx="4500891" cy="1929908"/>
              <a:chOff x="4358640" y="421370"/>
              <a:chExt cx="3498598" cy="1435047"/>
            </a:xfrm>
          </p:grpSpPr>
          <p:grpSp>
            <p:nvGrpSpPr>
              <p:cNvPr id="8" name="Group 7">
                <a:extLst>
                  <a:ext uri="{FF2B5EF4-FFF2-40B4-BE49-F238E27FC236}">
                    <a16:creationId xmlns:a16="http://schemas.microsoft.com/office/drawing/2014/main" id="{E9F4B220-FFE4-B043-A4DC-77436F632F32}"/>
                  </a:ext>
                </a:extLst>
              </p:cNvPr>
              <p:cNvGrpSpPr/>
              <p:nvPr/>
            </p:nvGrpSpPr>
            <p:grpSpPr>
              <a:xfrm>
                <a:off x="4358640" y="421370"/>
                <a:ext cx="1261730" cy="1373695"/>
                <a:chOff x="1800577" y="2620925"/>
                <a:chExt cx="1261730" cy="1373695"/>
              </a:xfrm>
            </p:grpSpPr>
            <p:pic>
              <p:nvPicPr>
                <p:cNvPr id="9" name="Graphic 8" descr="School boy with solid fill">
                  <a:extLst>
                    <a:ext uri="{FF2B5EF4-FFF2-40B4-BE49-F238E27FC236}">
                      <a16:creationId xmlns:a16="http://schemas.microsoft.com/office/drawing/2014/main" id="{B63525FF-BF34-4590-E52D-982C74CC755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10" name="TextBox 9">
                  <a:extLst>
                    <a:ext uri="{FF2B5EF4-FFF2-40B4-BE49-F238E27FC236}">
                      <a16:creationId xmlns:a16="http://schemas.microsoft.com/office/drawing/2014/main" id="{F1E4BC7B-9803-2DC9-5A6F-FB2E4712883F}"/>
                    </a:ext>
                  </a:extLst>
                </p:cNvPr>
                <p:cNvSpPr txBox="1"/>
                <p:nvPr/>
              </p:nvSpPr>
              <p:spPr>
                <a:xfrm>
                  <a:off x="2029604" y="3719991"/>
                  <a:ext cx="876622" cy="274629"/>
                </a:xfrm>
                <a:prstGeom prst="rect">
                  <a:avLst/>
                </a:prstGeom>
                <a:noFill/>
              </p:spPr>
              <p:txBody>
                <a:bodyPr wrap="square" rtlCol="0">
                  <a:spAutoFit/>
                </a:bodyPr>
                <a:lstStyle/>
                <a:p>
                  <a:pPr algn="ctr"/>
                  <a:r>
                    <a:rPr lang="lv-LV" dirty="0">
                      <a:solidFill>
                        <a:schemeClr val="accent3"/>
                      </a:solidFill>
                    </a:rPr>
                    <a:t>Students</a:t>
                  </a:r>
                  <a:endParaRPr lang="en-GB" dirty="0">
                    <a:solidFill>
                      <a:schemeClr val="accent3"/>
                    </a:solidFill>
                  </a:endParaRPr>
                </a:p>
              </p:txBody>
            </p:sp>
          </p:grpSp>
          <p:grpSp>
            <p:nvGrpSpPr>
              <p:cNvPr id="11" name="Group 10">
                <a:extLst>
                  <a:ext uri="{FF2B5EF4-FFF2-40B4-BE49-F238E27FC236}">
                    <a16:creationId xmlns:a16="http://schemas.microsoft.com/office/drawing/2014/main" id="{E6711400-A7DD-C675-3305-07B6F5520EF0}"/>
                  </a:ext>
                </a:extLst>
              </p:cNvPr>
              <p:cNvGrpSpPr/>
              <p:nvPr/>
            </p:nvGrpSpPr>
            <p:grpSpPr>
              <a:xfrm>
                <a:off x="6532326" y="431017"/>
                <a:ext cx="1324912" cy="1425400"/>
                <a:chOff x="7236396" y="2467305"/>
                <a:chExt cx="1408441" cy="1490260"/>
              </a:xfrm>
            </p:grpSpPr>
            <p:pic>
              <p:nvPicPr>
                <p:cNvPr id="12" name="Graphic 11" descr="Professor male with solid fill">
                  <a:extLst>
                    <a:ext uri="{FF2B5EF4-FFF2-40B4-BE49-F238E27FC236}">
                      <a16:creationId xmlns:a16="http://schemas.microsoft.com/office/drawing/2014/main" id="{7C9E9B1E-C440-F8A3-5CF4-DFEA7DF02D8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0268" y="2467305"/>
                  <a:ext cx="1261730" cy="1261730"/>
                </a:xfrm>
                <a:prstGeom prst="rect">
                  <a:avLst/>
                </a:prstGeom>
              </p:spPr>
            </p:pic>
            <p:sp>
              <p:nvSpPr>
                <p:cNvPr id="13" name="TextBox 12">
                  <a:extLst>
                    <a:ext uri="{FF2B5EF4-FFF2-40B4-BE49-F238E27FC236}">
                      <a16:creationId xmlns:a16="http://schemas.microsoft.com/office/drawing/2014/main" id="{7426B819-79CF-D682-D3C1-B36F78996438}"/>
                    </a:ext>
                  </a:extLst>
                </p:cNvPr>
                <p:cNvSpPr txBox="1"/>
                <p:nvPr/>
              </p:nvSpPr>
              <p:spPr>
                <a:xfrm>
                  <a:off x="7236396" y="3670440"/>
                  <a:ext cx="1408441" cy="287125"/>
                </a:xfrm>
                <a:prstGeom prst="rect">
                  <a:avLst/>
                </a:prstGeom>
                <a:noFill/>
              </p:spPr>
              <p:txBody>
                <a:bodyPr wrap="square" rtlCol="0">
                  <a:spAutoFit/>
                </a:bodyPr>
                <a:lstStyle/>
                <a:p>
                  <a:pPr algn="ctr"/>
                  <a:r>
                    <a:rPr lang="lv-LV" dirty="0">
                      <a:solidFill>
                        <a:schemeClr val="accent6"/>
                      </a:solidFill>
                    </a:rPr>
                    <a:t>Darba vadītājs</a:t>
                  </a:r>
                  <a:endParaRPr lang="en-GB" b="1" dirty="0">
                    <a:solidFill>
                      <a:schemeClr val="accent6"/>
                    </a:solidFill>
                  </a:endParaRPr>
                </a:p>
              </p:txBody>
            </p:sp>
          </p:grpSp>
        </p:grpSp>
        <p:pic>
          <p:nvPicPr>
            <p:cNvPr id="15" name="Graphic 14" descr="Close with solid fill">
              <a:extLst>
                <a:ext uri="{FF2B5EF4-FFF2-40B4-BE49-F238E27FC236}">
                  <a16:creationId xmlns:a16="http://schemas.microsoft.com/office/drawing/2014/main" id="{177781D4-44EC-3F51-513D-C3AD8A0DD85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532124" y="721278"/>
              <a:ext cx="914400" cy="914400"/>
            </a:xfrm>
            <a:prstGeom prst="rect">
              <a:avLst/>
            </a:prstGeom>
          </p:spPr>
        </p:pic>
      </p:grpSp>
      <p:cxnSp>
        <p:nvCxnSpPr>
          <p:cNvPr id="20" name="Straight Arrow Connector 19">
            <a:extLst>
              <a:ext uri="{FF2B5EF4-FFF2-40B4-BE49-F238E27FC236}">
                <a16:creationId xmlns:a16="http://schemas.microsoft.com/office/drawing/2014/main" id="{9E7690BC-5F7F-482D-5119-27485AC56AA9}"/>
              </a:ext>
            </a:extLst>
          </p:cNvPr>
          <p:cNvCxnSpPr>
            <a:cxnSpLocks/>
            <a:stCxn id="10" idx="2"/>
            <a:endCxn id="6" idx="0"/>
          </p:cNvCxnSpPr>
          <p:nvPr/>
        </p:nvCxnSpPr>
        <p:spPr>
          <a:xfrm flipH="1">
            <a:off x="2728626" y="2261824"/>
            <a:ext cx="1975449" cy="74334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4" name="Straight Arrow Connector 23">
            <a:extLst>
              <a:ext uri="{FF2B5EF4-FFF2-40B4-BE49-F238E27FC236}">
                <a16:creationId xmlns:a16="http://schemas.microsoft.com/office/drawing/2014/main" id="{936DCE1E-0D34-F5FF-E3F8-1537BA6276D5}"/>
              </a:ext>
            </a:extLst>
          </p:cNvPr>
          <p:cNvCxnSpPr>
            <a:cxnSpLocks/>
            <a:endCxn id="7" idx="0"/>
          </p:cNvCxnSpPr>
          <p:nvPr/>
        </p:nvCxnSpPr>
        <p:spPr>
          <a:xfrm>
            <a:off x="7402163" y="2386715"/>
            <a:ext cx="1894236" cy="52880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5496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1E64E5-914C-CA18-279C-528CDC369999}"/>
              </a:ext>
            </a:extLst>
          </p:cNvPr>
          <p:cNvSpPr>
            <a:spLocks noGrp="1"/>
          </p:cNvSpPr>
          <p:nvPr>
            <p:ph type="sldNum" sz="quarter" idx="4"/>
          </p:nvPr>
        </p:nvSpPr>
        <p:spPr/>
        <p:txBody>
          <a:bodyPr/>
          <a:lstStyle/>
          <a:p>
            <a:r>
              <a:rPr lang="en-US"/>
              <a:t>Rīgas Tehniskā universitāte</a:t>
            </a:r>
            <a:endParaRPr lang="en-US" dirty="0"/>
          </a:p>
        </p:txBody>
      </p:sp>
      <p:sp>
        <p:nvSpPr>
          <p:cNvPr id="5" name="Flowchart: Process 4">
            <a:extLst>
              <a:ext uri="{FF2B5EF4-FFF2-40B4-BE49-F238E27FC236}">
                <a16:creationId xmlns:a16="http://schemas.microsoft.com/office/drawing/2014/main" id="{0348F2D9-155A-050B-23C8-5C7BD58E1A93}"/>
              </a:ext>
            </a:extLst>
          </p:cNvPr>
          <p:cNvSpPr/>
          <p:nvPr/>
        </p:nvSpPr>
        <p:spPr>
          <a:xfrm>
            <a:off x="542614" y="1137920"/>
            <a:ext cx="11111348" cy="548640"/>
          </a:xfrm>
          <a:prstGeom prst="flowChartProcess">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Bakalaura darba mērķis, uzdevumi un izstrādes grafiks tiek aprakstīts iesniegumā</a:t>
            </a:r>
            <a:endParaRPr lang="en-GB" dirty="0"/>
          </a:p>
        </p:txBody>
      </p:sp>
      <p:sp>
        <p:nvSpPr>
          <p:cNvPr id="6" name="Rectangle: Rounded Corners 5">
            <a:extLst>
              <a:ext uri="{FF2B5EF4-FFF2-40B4-BE49-F238E27FC236}">
                <a16:creationId xmlns:a16="http://schemas.microsoft.com/office/drawing/2014/main" id="{22A1582A-F69C-944D-5508-B1C72C58949D}"/>
              </a:ext>
            </a:extLst>
          </p:cNvPr>
          <p:cNvSpPr/>
          <p:nvPr/>
        </p:nvSpPr>
        <p:spPr>
          <a:xfrm>
            <a:off x="1940560" y="1876632"/>
            <a:ext cx="3738880"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Iesaka sākotnējos informācijas avotus</a:t>
            </a:r>
            <a:endParaRPr lang="en-GB" dirty="0"/>
          </a:p>
        </p:txBody>
      </p:sp>
      <p:sp>
        <p:nvSpPr>
          <p:cNvPr id="7" name="Rectangle: Rounded Corners 6">
            <a:extLst>
              <a:ext uri="{FF2B5EF4-FFF2-40B4-BE49-F238E27FC236}">
                <a16:creationId xmlns:a16="http://schemas.microsoft.com/office/drawing/2014/main" id="{D7CDA74E-B7FD-D426-977E-267B0E5677B5}"/>
              </a:ext>
            </a:extLst>
          </p:cNvPr>
          <p:cNvSpPr/>
          <p:nvPr/>
        </p:nvSpPr>
        <p:spPr>
          <a:xfrm>
            <a:off x="6874031" y="1876632"/>
            <a:ext cx="3738880"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Izpēta ieteiktos informācijas avotus</a:t>
            </a:r>
            <a:endParaRPr lang="en-GB" dirty="0"/>
          </a:p>
        </p:txBody>
      </p:sp>
      <p:sp>
        <p:nvSpPr>
          <p:cNvPr id="8" name="Rectangle: Rounded Corners 7">
            <a:extLst>
              <a:ext uri="{FF2B5EF4-FFF2-40B4-BE49-F238E27FC236}">
                <a16:creationId xmlns:a16="http://schemas.microsoft.com/office/drawing/2014/main" id="{77AF5D92-D0EF-F974-F5E1-4B03E8A7B06A}"/>
              </a:ext>
            </a:extLst>
          </p:cNvPr>
          <p:cNvSpPr/>
          <p:nvPr/>
        </p:nvSpPr>
        <p:spPr>
          <a:xfrm>
            <a:off x="1936269" y="2946068"/>
            <a:ext cx="3738880"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Konsultē bakalaura darba izstrādei piemērotu informācijas avotu izvēlē</a:t>
            </a:r>
            <a:endParaRPr lang="en-GB" dirty="0"/>
          </a:p>
        </p:txBody>
      </p:sp>
      <p:sp>
        <p:nvSpPr>
          <p:cNvPr id="9" name="Rectangle: Rounded Corners 8">
            <a:extLst>
              <a:ext uri="{FF2B5EF4-FFF2-40B4-BE49-F238E27FC236}">
                <a16:creationId xmlns:a16="http://schemas.microsoft.com/office/drawing/2014/main" id="{5AFF8FE0-4A1E-33ED-E66D-71EBC14FAF41}"/>
              </a:ext>
            </a:extLst>
          </p:cNvPr>
          <p:cNvSpPr/>
          <p:nvPr/>
        </p:nvSpPr>
        <p:spPr>
          <a:xfrm>
            <a:off x="6878322" y="2927638"/>
            <a:ext cx="3738880"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Meklē papildu informācijas avotus</a:t>
            </a:r>
            <a:endParaRPr lang="en-GB" dirty="0"/>
          </a:p>
        </p:txBody>
      </p:sp>
      <p:sp>
        <p:nvSpPr>
          <p:cNvPr id="10" name="Rectangle: Rounded Corners 9">
            <a:extLst>
              <a:ext uri="{FF2B5EF4-FFF2-40B4-BE49-F238E27FC236}">
                <a16:creationId xmlns:a16="http://schemas.microsoft.com/office/drawing/2014/main" id="{4445A156-4497-44D6-D55C-203715D05335}"/>
              </a:ext>
            </a:extLst>
          </p:cNvPr>
          <p:cNvSpPr/>
          <p:nvPr/>
        </p:nvSpPr>
        <p:spPr>
          <a:xfrm>
            <a:off x="1940560" y="3974940"/>
            <a:ext cx="3738880"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Sniedz konsultācijas saistībā ar bakalaura darba izstrādi</a:t>
            </a:r>
            <a:endParaRPr lang="en-GB" dirty="0"/>
          </a:p>
        </p:txBody>
      </p:sp>
      <p:sp>
        <p:nvSpPr>
          <p:cNvPr id="11" name="Rectangle: Rounded Corners 10">
            <a:extLst>
              <a:ext uri="{FF2B5EF4-FFF2-40B4-BE49-F238E27FC236}">
                <a16:creationId xmlns:a16="http://schemas.microsoft.com/office/drawing/2014/main" id="{DDBF5830-5C96-1324-3782-DBF8F642923D}"/>
              </a:ext>
            </a:extLst>
          </p:cNvPr>
          <p:cNvSpPr/>
          <p:nvPr/>
        </p:nvSpPr>
        <p:spPr>
          <a:xfrm>
            <a:off x="6878322" y="3974940"/>
            <a:ext cx="3738880"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Definē ar bakalaura darba izstrādi saistītos jautājumus</a:t>
            </a:r>
            <a:endParaRPr lang="en-GB" dirty="0"/>
          </a:p>
        </p:txBody>
      </p:sp>
      <p:sp>
        <p:nvSpPr>
          <p:cNvPr id="12" name="Rectangle: Rounded Corners 11">
            <a:extLst>
              <a:ext uri="{FF2B5EF4-FFF2-40B4-BE49-F238E27FC236}">
                <a16:creationId xmlns:a16="http://schemas.microsoft.com/office/drawing/2014/main" id="{6BDBF547-E476-A3B7-317A-E154A2400E1A}"/>
              </a:ext>
            </a:extLst>
          </p:cNvPr>
          <p:cNvSpPr/>
          <p:nvPr/>
        </p:nvSpPr>
        <p:spPr>
          <a:xfrm>
            <a:off x="1940560" y="5032646"/>
            <a:ext cx="3738880" cy="8388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Kontrolē prasību ievērošanu attiecība uz atskaitīšanos rudens semestrī</a:t>
            </a:r>
            <a:endParaRPr lang="en-GB" dirty="0"/>
          </a:p>
        </p:txBody>
      </p:sp>
      <p:sp>
        <p:nvSpPr>
          <p:cNvPr id="13" name="Rectangle: Rounded Corners 12">
            <a:extLst>
              <a:ext uri="{FF2B5EF4-FFF2-40B4-BE49-F238E27FC236}">
                <a16:creationId xmlns:a16="http://schemas.microsoft.com/office/drawing/2014/main" id="{2C86B627-6E0F-BF43-A1BB-636AA0F819E6}"/>
              </a:ext>
            </a:extLst>
          </p:cNvPr>
          <p:cNvSpPr/>
          <p:nvPr/>
        </p:nvSpPr>
        <p:spPr>
          <a:xfrm>
            <a:off x="6878322" y="5007516"/>
            <a:ext cx="3738880" cy="8388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Atskaitās par padarīto rudens semestrī</a:t>
            </a:r>
            <a:endParaRPr lang="en-GB" dirty="0"/>
          </a:p>
        </p:txBody>
      </p:sp>
      <p:grpSp>
        <p:nvGrpSpPr>
          <p:cNvPr id="2" name="Group 1">
            <a:extLst>
              <a:ext uri="{FF2B5EF4-FFF2-40B4-BE49-F238E27FC236}">
                <a16:creationId xmlns:a16="http://schemas.microsoft.com/office/drawing/2014/main" id="{BA433306-DCA8-D524-08D9-7CFC9EF76F79}"/>
              </a:ext>
            </a:extLst>
          </p:cNvPr>
          <p:cNvGrpSpPr/>
          <p:nvPr/>
        </p:nvGrpSpPr>
        <p:grpSpPr>
          <a:xfrm>
            <a:off x="10514467" y="2792185"/>
            <a:ext cx="1261730" cy="1468398"/>
            <a:chOff x="1800577" y="2620925"/>
            <a:chExt cx="1261730" cy="1468398"/>
          </a:xfrm>
        </p:grpSpPr>
        <p:pic>
          <p:nvPicPr>
            <p:cNvPr id="14" name="Graphic 13" descr="School boy with solid fill">
              <a:extLst>
                <a:ext uri="{FF2B5EF4-FFF2-40B4-BE49-F238E27FC236}">
                  <a16:creationId xmlns:a16="http://schemas.microsoft.com/office/drawing/2014/main" id="{92DCA38D-1AA6-D808-79B5-4ACBC1401A1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15" name="TextBox 14">
              <a:extLst>
                <a:ext uri="{FF2B5EF4-FFF2-40B4-BE49-F238E27FC236}">
                  <a16:creationId xmlns:a16="http://schemas.microsoft.com/office/drawing/2014/main" id="{291BE87C-B676-68FA-D502-DD8D2944C51C}"/>
                </a:ext>
              </a:extLst>
            </p:cNvPr>
            <p:cNvSpPr txBox="1"/>
            <p:nvPr/>
          </p:nvSpPr>
          <p:spPr>
            <a:xfrm>
              <a:off x="1800578" y="3719991"/>
              <a:ext cx="1261729" cy="369332"/>
            </a:xfrm>
            <a:prstGeom prst="rect">
              <a:avLst/>
            </a:prstGeom>
            <a:noFill/>
          </p:spPr>
          <p:txBody>
            <a:bodyPr wrap="square" rtlCol="0">
              <a:spAutoFit/>
            </a:bodyPr>
            <a:lstStyle/>
            <a:p>
              <a:pPr algn="ctr"/>
              <a:r>
                <a:rPr lang="lv-LV" dirty="0">
                  <a:solidFill>
                    <a:schemeClr val="accent3"/>
                  </a:solidFill>
                </a:rPr>
                <a:t>Students</a:t>
              </a:r>
              <a:endParaRPr lang="en-GB" dirty="0">
                <a:solidFill>
                  <a:schemeClr val="accent3"/>
                </a:solidFill>
              </a:endParaRPr>
            </a:p>
          </p:txBody>
        </p:sp>
      </p:grpSp>
      <p:grpSp>
        <p:nvGrpSpPr>
          <p:cNvPr id="16" name="Group 15">
            <a:extLst>
              <a:ext uri="{FF2B5EF4-FFF2-40B4-BE49-F238E27FC236}">
                <a16:creationId xmlns:a16="http://schemas.microsoft.com/office/drawing/2014/main" id="{17AEB7E4-52AA-B695-8005-18EFC93756AD}"/>
              </a:ext>
            </a:extLst>
          </p:cNvPr>
          <p:cNvGrpSpPr/>
          <p:nvPr/>
        </p:nvGrpSpPr>
        <p:grpSpPr>
          <a:xfrm>
            <a:off x="313187" y="2792185"/>
            <a:ext cx="1720584" cy="1572467"/>
            <a:chOff x="7090841" y="2467305"/>
            <a:chExt cx="1720584" cy="1572467"/>
          </a:xfrm>
        </p:grpSpPr>
        <p:pic>
          <p:nvPicPr>
            <p:cNvPr id="17" name="Graphic 16" descr="Professor male with solid fill">
              <a:extLst>
                <a:ext uri="{FF2B5EF4-FFF2-40B4-BE49-F238E27FC236}">
                  <a16:creationId xmlns:a16="http://schemas.microsoft.com/office/drawing/2014/main" id="{46D0C36E-3EB5-AA1E-D003-9B1DF3DDF4F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0268" y="2467305"/>
              <a:ext cx="1261730" cy="1261730"/>
            </a:xfrm>
            <a:prstGeom prst="rect">
              <a:avLst/>
            </a:prstGeom>
          </p:spPr>
        </p:pic>
        <p:sp>
          <p:nvSpPr>
            <p:cNvPr id="18" name="TextBox 17">
              <a:extLst>
                <a:ext uri="{FF2B5EF4-FFF2-40B4-BE49-F238E27FC236}">
                  <a16:creationId xmlns:a16="http://schemas.microsoft.com/office/drawing/2014/main" id="{E1F55593-54AE-CC64-5FAF-27677BC9588B}"/>
                </a:ext>
              </a:extLst>
            </p:cNvPr>
            <p:cNvSpPr txBox="1"/>
            <p:nvPr/>
          </p:nvSpPr>
          <p:spPr>
            <a:xfrm>
              <a:off x="7090841" y="3670440"/>
              <a:ext cx="1720584" cy="369332"/>
            </a:xfrm>
            <a:prstGeom prst="rect">
              <a:avLst/>
            </a:prstGeom>
            <a:noFill/>
          </p:spPr>
          <p:txBody>
            <a:bodyPr wrap="square" rtlCol="0">
              <a:spAutoFit/>
            </a:bodyPr>
            <a:lstStyle/>
            <a:p>
              <a:r>
                <a:rPr lang="lv-LV" dirty="0">
                  <a:solidFill>
                    <a:schemeClr val="accent6"/>
                  </a:solidFill>
                </a:rPr>
                <a:t>Darba vadītājs</a:t>
              </a:r>
            </a:p>
          </p:txBody>
        </p:sp>
      </p:grpSp>
      <p:sp>
        <p:nvSpPr>
          <p:cNvPr id="21" name="Title 2">
            <a:extLst>
              <a:ext uri="{FF2B5EF4-FFF2-40B4-BE49-F238E27FC236}">
                <a16:creationId xmlns:a16="http://schemas.microsoft.com/office/drawing/2014/main" id="{0C81CAD4-EC2A-A928-1951-8A526E6D4105}"/>
              </a:ext>
            </a:extLst>
          </p:cNvPr>
          <p:cNvSpPr>
            <a:spLocks noGrp="1"/>
          </p:cNvSpPr>
          <p:nvPr>
            <p:ph type="title"/>
          </p:nvPr>
        </p:nvSpPr>
        <p:spPr>
          <a:xfrm>
            <a:off x="0" y="8977"/>
            <a:ext cx="10972800" cy="770685"/>
          </a:xfrm>
        </p:spPr>
        <p:txBody>
          <a:bodyPr/>
          <a:lstStyle/>
          <a:p>
            <a:r>
              <a:rPr lang="lv-LV" dirty="0"/>
              <a:t>Sadarbības scenārijs rudens semestrī</a:t>
            </a:r>
            <a:endParaRPr lang="en-GB" dirty="0"/>
          </a:p>
        </p:txBody>
      </p:sp>
    </p:spTree>
    <p:extLst>
      <p:ext uri="{BB962C8B-B14F-4D97-AF65-F5344CB8AC3E}">
        <p14:creationId xmlns:p14="http://schemas.microsoft.com/office/powerpoint/2010/main" val="117274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a:xfrm>
            <a:off x="914400" y="2547427"/>
            <a:ext cx="9886122" cy="1470025"/>
          </a:xfrm>
        </p:spPr>
        <p:txBody>
          <a:bodyPr/>
          <a:lstStyle/>
          <a:p>
            <a:r>
              <a:rPr lang="lv-LV" dirty="0"/>
              <a:t>Informācijas avotu meklēšana un analīze</a:t>
            </a:r>
            <a:br>
              <a:rPr lang="en-GB" dirty="0"/>
            </a:br>
            <a:endParaRPr lang="en-GB" dirty="0"/>
          </a:p>
        </p:txBody>
      </p:sp>
    </p:spTree>
    <p:extLst>
      <p:ext uri="{BB962C8B-B14F-4D97-AF65-F5344CB8AC3E}">
        <p14:creationId xmlns:p14="http://schemas.microsoft.com/office/powerpoint/2010/main" val="265672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0BB1B12-801D-83B7-86CA-28A345986A52}"/>
              </a:ext>
            </a:extLst>
          </p:cNvPr>
          <p:cNvSpPr/>
          <p:nvPr/>
        </p:nvSpPr>
        <p:spPr>
          <a:xfrm>
            <a:off x="426720" y="517924"/>
            <a:ext cx="11054080" cy="425668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 name="Rectangle 1">
            <a:extLst>
              <a:ext uri="{FF2B5EF4-FFF2-40B4-BE49-F238E27FC236}">
                <a16:creationId xmlns:a16="http://schemas.microsoft.com/office/drawing/2014/main" id="{9AAFF7B5-4D5D-F370-7939-05A50C6B593F}"/>
              </a:ext>
            </a:extLst>
          </p:cNvPr>
          <p:cNvSpPr/>
          <p:nvPr/>
        </p:nvSpPr>
        <p:spPr>
          <a:xfrm>
            <a:off x="609599" y="1370813"/>
            <a:ext cx="3078480" cy="3375047"/>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Slide Number Placeholder 3">
            <a:extLst>
              <a:ext uri="{FF2B5EF4-FFF2-40B4-BE49-F238E27FC236}">
                <a16:creationId xmlns:a16="http://schemas.microsoft.com/office/drawing/2014/main" id="{DCA88E53-F939-0AE5-874F-B21EDE180C35}"/>
              </a:ext>
            </a:extLst>
          </p:cNvPr>
          <p:cNvSpPr>
            <a:spLocks noGrp="1"/>
          </p:cNvSpPr>
          <p:nvPr>
            <p:ph type="sldNum" sz="quarter" idx="4"/>
          </p:nvPr>
        </p:nvSpPr>
        <p:spPr/>
        <p:txBody>
          <a:bodyPr/>
          <a:lstStyle/>
          <a:p>
            <a:r>
              <a:rPr lang="en-US"/>
              <a:t>Rīgas Tehniskā universitāte</a:t>
            </a:r>
            <a:endParaRPr lang="en-US" dirty="0"/>
          </a:p>
        </p:txBody>
      </p:sp>
      <p:sp>
        <p:nvSpPr>
          <p:cNvPr id="7" name="TextBox 6">
            <a:extLst>
              <a:ext uri="{FF2B5EF4-FFF2-40B4-BE49-F238E27FC236}">
                <a16:creationId xmlns:a16="http://schemas.microsoft.com/office/drawing/2014/main" id="{1ABD9C8E-731D-0EFC-49D5-E4A38EB2C858}"/>
              </a:ext>
            </a:extLst>
          </p:cNvPr>
          <p:cNvSpPr txBox="1"/>
          <p:nvPr/>
        </p:nvSpPr>
        <p:spPr>
          <a:xfrm>
            <a:off x="924560" y="731305"/>
            <a:ext cx="9367520" cy="461665"/>
          </a:xfrm>
          <a:prstGeom prst="rect">
            <a:avLst/>
          </a:prstGeom>
          <a:noFill/>
        </p:spPr>
        <p:txBody>
          <a:bodyPr wrap="square" rtlCol="0">
            <a:spAutoFit/>
          </a:bodyPr>
          <a:lstStyle/>
          <a:p>
            <a:r>
              <a:rPr lang="lv-LV" sz="2400" b="1" cap="all" dirty="0">
                <a:solidFill>
                  <a:schemeClr val="bg2"/>
                </a:solidFill>
              </a:rPr>
              <a:t>Bakalaura darbs</a:t>
            </a:r>
            <a:endParaRPr lang="en-GB" sz="2400" b="1" cap="all" dirty="0">
              <a:solidFill>
                <a:schemeClr val="bg2"/>
              </a:solidFill>
            </a:endParaRPr>
          </a:p>
        </p:txBody>
      </p:sp>
      <p:sp>
        <p:nvSpPr>
          <p:cNvPr id="8" name="TextBox 7">
            <a:extLst>
              <a:ext uri="{FF2B5EF4-FFF2-40B4-BE49-F238E27FC236}">
                <a16:creationId xmlns:a16="http://schemas.microsoft.com/office/drawing/2014/main" id="{418A438D-835A-5E1F-33A3-362810E44AAA}"/>
              </a:ext>
            </a:extLst>
          </p:cNvPr>
          <p:cNvSpPr txBox="1"/>
          <p:nvPr/>
        </p:nvSpPr>
        <p:spPr>
          <a:xfrm>
            <a:off x="609599" y="1389065"/>
            <a:ext cx="3078479" cy="3385542"/>
          </a:xfrm>
          <a:prstGeom prst="rect">
            <a:avLst/>
          </a:prstGeom>
          <a:noFill/>
        </p:spPr>
        <p:txBody>
          <a:bodyPr wrap="square" rtlCol="0">
            <a:spAutoFit/>
          </a:bodyPr>
          <a:lstStyle/>
          <a:p>
            <a:pPr algn="ctr"/>
            <a:r>
              <a:rPr lang="lv-LV" sz="2200" b="1" cap="all" dirty="0">
                <a:solidFill>
                  <a:schemeClr val="bg2"/>
                </a:solidFill>
              </a:rPr>
              <a:t>Analītiskā daļa</a:t>
            </a:r>
          </a:p>
          <a:p>
            <a:endParaRPr lang="lv-LV" sz="2200" dirty="0">
              <a:solidFill>
                <a:schemeClr val="bg2"/>
              </a:solidFill>
            </a:endParaRPr>
          </a:p>
          <a:p>
            <a:endParaRPr lang="lv-LV" sz="2200" dirty="0">
              <a:solidFill>
                <a:schemeClr val="bg2"/>
              </a:solidFill>
            </a:endParaRPr>
          </a:p>
          <a:p>
            <a:endParaRPr lang="lv-LV" sz="2200" dirty="0">
              <a:solidFill>
                <a:schemeClr val="bg2"/>
              </a:solidFill>
            </a:endParaRPr>
          </a:p>
          <a:p>
            <a:pPr algn="ctr"/>
            <a:r>
              <a:rPr lang="lv-LV" sz="2200" i="1" dirty="0">
                <a:solidFill>
                  <a:schemeClr val="bg2"/>
                </a:solidFill>
              </a:rPr>
              <a:t>Strukturēts informācijas avotu apkopojums</a:t>
            </a:r>
          </a:p>
          <a:p>
            <a:endParaRPr lang="lv-LV" sz="2000" dirty="0">
              <a:solidFill>
                <a:schemeClr val="bg2"/>
              </a:solidFill>
            </a:endParaRPr>
          </a:p>
          <a:p>
            <a:endParaRPr lang="lv-LV" sz="2000" dirty="0">
              <a:solidFill>
                <a:schemeClr val="bg2"/>
              </a:solidFill>
            </a:endParaRPr>
          </a:p>
          <a:p>
            <a:endParaRPr lang="en-GB" sz="2000" dirty="0">
              <a:solidFill>
                <a:schemeClr val="bg2"/>
              </a:solidFill>
            </a:endParaRPr>
          </a:p>
        </p:txBody>
      </p:sp>
      <p:sp>
        <p:nvSpPr>
          <p:cNvPr id="3" name="Rectangle 2">
            <a:extLst>
              <a:ext uri="{FF2B5EF4-FFF2-40B4-BE49-F238E27FC236}">
                <a16:creationId xmlns:a16="http://schemas.microsoft.com/office/drawing/2014/main" id="{CB270778-6502-32D1-2BAC-EB8FF60E321E}"/>
              </a:ext>
            </a:extLst>
          </p:cNvPr>
          <p:cNvSpPr/>
          <p:nvPr/>
        </p:nvSpPr>
        <p:spPr>
          <a:xfrm>
            <a:off x="4460620" y="1363335"/>
            <a:ext cx="3078480" cy="3375047"/>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5F425D8C-223A-E9DB-F5E8-E52BEE1924AB}"/>
              </a:ext>
            </a:extLst>
          </p:cNvPr>
          <p:cNvSpPr/>
          <p:nvPr/>
        </p:nvSpPr>
        <p:spPr>
          <a:xfrm>
            <a:off x="8206635" y="1363335"/>
            <a:ext cx="3078480" cy="3375047"/>
          </a:xfrm>
          <a:prstGeom prst="rect">
            <a:avLst/>
          </a:prstGeom>
          <a:solidFill>
            <a:schemeClr val="accent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11" name="Graphic 10" descr="Add with solid fill">
            <a:extLst>
              <a:ext uri="{FF2B5EF4-FFF2-40B4-BE49-F238E27FC236}">
                <a16:creationId xmlns:a16="http://schemas.microsoft.com/office/drawing/2014/main" id="{852A15AA-A62E-0342-65C9-FF41C289D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39100" y="2506528"/>
            <a:ext cx="645749" cy="645749"/>
          </a:xfrm>
          <a:prstGeom prst="rect">
            <a:avLst/>
          </a:prstGeom>
        </p:spPr>
      </p:pic>
      <p:pic>
        <p:nvPicPr>
          <p:cNvPr id="12" name="Graphic 11" descr="Add with solid fill">
            <a:extLst>
              <a:ext uri="{FF2B5EF4-FFF2-40B4-BE49-F238E27FC236}">
                <a16:creationId xmlns:a16="http://schemas.microsoft.com/office/drawing/2014/main" id="{EDF61F11-B2E4-488A-5B89-50A0A0DBAF4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51475" y="2499051"/>
            <a:ext cx="645749" cy="645749"/>
          </a:xfrm>
          <a:prstGeom prst="rect">
            <a:avLst/>
          </a:prstGeom>
        </p:spPr>
      </p:pic>
      <p:sp>
        <p:nvSpPr>
          <p:cNvPr id="9" name="TextBox 8">
            <a:extLst>
              <a:ext uri="{FF2B5EF4-FFF2-40B4-BE49-F238E27FC236}">
                <a16:creationId xmlns:a16="http://schemas.microsoft.com/office/drawing/2014/main" id="{351DBA60-BC5B-7810-7F7F-542BFA1537EE}"/>
              </a:ext>
            </a:extLst>
          </p:cNvPr>
          <p:cNvSpPr txBox="1"/>
          <p:nvPr/>
        </p:nvSpPr>
        <p:spPr>
          <a:xfrm>
            <a:off x="4460620" y="1379045"/>
            <a:ext cx="3078480" cy="2462213"/>
          </a:xfrm>
          <a:prstGeom prst="rect">
            <a:avLst/>
          </a:prstGeom>
          <a:noFill/>
        </p:spPr>
        <p:txBody>
          <a:bodyPr wrap="square" rtlCol="0">
            <a:spAutoFit/>
          </a:bodyPr>
          <a:lstStyle/>
          <a:p>
            <a:pPr algn="ctr"/>
            <a:r>
              <a:rPr lang="lv-LV" sz="2200" b="1" cap="all" dirty="0">
                <a:solidFill>
                  <a:schemeClr val="bg2"/>
                </a:solidFill>
              </a:rPr>
              <a:t>Risinājuma daļa</a:t>
            </a:r>
          </a:p>
          <a:p>
            <a:pPr algn="ctr"/>
            <a:endParaRPr lang="lv-LV" sz="2200" dirty="0">
              <a:solidFill>
                <a:schemeClr val="bg2"/>
              </a:solidFill>
            </a:endParaRPr>
          </a:p>
          <a:p>
            <a:pPr algn="ctr"/>
            <a:endParaRPr lang="lv-LV" sz="2200" dirty="0">
              <a:solidFill>
                <a:schemeClr val="bg2"/>
              </a:solidFill>
            </a:endParaRPr>
          </a:p>
          <a:p>
            <a:pPr algn="ctr"/>
            <a:endParaRPr lang="lv-LV" sz="2200" dirty="0">
              <a:solidFill>
                <a:schemeClr val="bg2"/>
              </a:solidFill>
            </a:endParaRPr>
          </a:p>
          <a:p>
            <a:pPr algn="ctr"/>
            <a:endParaRPr lang="lv-LV" sz="2200" i="1" dirty="0">
              <a:solidFill>
                <a:schemeClr val="bg2"/>
              </a:solidFill>
            </a:endParaRPr>
          </a:p>
          <a:p>
            <a:pPr algn="ctr"/>
            <a:r>
              <a:rPr lang="lv-LV" sz="2200" i="1" dirty="0">
                <a:solidFill>
                  <a:schemeClr val="bg2"/>
                </a:solidFill>
              </a:rPr>
              <a:t>Studenta patstāvīgi izstrādāts risinājums</a:t>
            </a:r>
            <a:endParaRPr lang="en-GB" sz="2200" i="1" dirty="0">
              <a:solidFill>
                <a:schemeClr val="bg2"/>
              </a:solidFill>
            </a:endParaRPr>
          </a:p>
        </p:txBody>
      </p:sp>
      <p:sp>
        <p:nvSpPr>
          <p:cNvPr id="10" name="TextBox 9">
            <a:extLst>
              <a:ext uri="{FF2B5EF4-FFF2-40B4-BE49-F238E27FC236}">
                <a16:creationId xmlns:a16="http://schemas.microsoft.com/office/drawing/2014/main" id="{C3FB3007-EA50-72DC-DC87-F4F9B3DAAAED}"/>
              </a:ext>
            </a:extLst>
          </p:cNvPr>
          <p:cNvSpPr txBox="1"/>
          <p:nvPr/>
        </p:nvSpPr>
        <p:spPr>
          <a:xfrm>
            <a:off x="8206634" y="1377256"/>
            <a:ext cx="3078479" cy="2800767"/>
          </a:xfrm>
          <a:prstGeom prst="rect">
            <a:avLst/>
          </a:prstGeom>
          <a:noFill/>
        </p:spPr>
        <p:txBody>
          <a:bodyPr wrap="square" rtlCol="0">
            <a:spAutoFit/>
          </a:bodyPr>
          <a:lstStyle/>
          <a:p>
            <a:pPr algn="ctr"/>
            <a:r>
              <a:rPr lang="lv-LV" sz="2200" b="1" cap="all" dirty="0">
                <a:solidFill>
                  <a:schemeClr val="bg2"/>
                </a:solidFill>
              </a:rPr>
              <a:t>Risinājuma pārbaudes daļa</a:t>
            </a:r>
          </a:p>
          <a:p>
            <a:pPr algn="ctr"/>
            <a:endParaRPr lang="lv-LV" sz="2200" dirty="0">
              <a:solidFill>
                <a:schemeClr val="bg2"/>
              </a:solidFill>
            </a:endParaRPr>
          </a:p>
          <a:p>
            <a:pPr algn="ctr"/>
            <a:endParaRPr lang="lv-LV" sz="2200" dirty="0">
              <a:solidFill>
                <a:schemeClr val="bg2"/>
              </a:solidFill>
            </a:endParaRPr>
          </a:p>
          <a:p>
            <a:pPr algn="ctr"/>
            <a:endParaRPr lang="lv-LV" sz="2200" dirty="0">
              <a:solidFill>
                <a:schemeClr val="bg2"/>
              </a:solidFill>
            </a:endParaRPr>
          </a:p>
          <a:p>
            <a:pPr algn="ctr"/>
            <a:r>
              <a:rPr lang="lv-LV" sz="2200" i="1" dirty="0">
                <a:solidFill>
                  <a:schemeClr val="bg2"/>
                </a:solidFill>
              </a:rPr>
              <a:t>Studenta izstrādātā risinājuma pārbaudes rezultāti</a:t>
            </a:r>
            <a:endParaRPr lang="en-GB" sz="2200" i="1" dirty="0">
              <a:solidFill>
                <a:schemeClr val="bg2"/>
              </a:solidFill>
            </a:endParaRPr>
          </a:p>
        </p:txBody>
      </p:sp>
      <p:sp>
        <p:nvSpPr>
          <p:cNvPr id="13" name="Callout: Bent Line 12">
            <a:extLst>
              <a:ext uri="{FF2B5EF4-FFF2-40B4-BE49-F238E27FC236}">
                <a16:creationId xmlns:a16="http://schemas.microsoft.com/office/drawing/2014/main" id="{7E338D4A-4F99-2185-86CA-4D166AB7A7FB}"/>
              </a:ext>
            </a:extLst>
          </p:cNvPr>
          <p:cNvSpPr/>
          <p:nvPr/>
        </p:nvSpPr>
        <p:spPr>
          <a:xfrm>
            <a:off x="4813977" y="5389235"/>
            <a:ext cx="3472070" cy="1066070"/>
          </a:xfrm>
          <a:prstGeom prst="borderCallout2">
            <a:avLst>
              <a:gd name="adj1" fmla="val 44855"/>
              <a:gd name="adj2" fmla="val 446"/>
              <a:gd name="adj3" fmla="val 18750"/>
              <a:gd name="adj4" fmla="val -16667"/>
              <a:gd name="adj5" fmla="val -87637"/>
              <a:gd name="adj6" fmla="val -57354"/>
            </a:avLst>
          </a:prstGeom>
          <a:solidFill>
            <a:schemeClr val="accent4"/>
          </a:solidFill>
          <a:ln w="38100">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Informācijas avotu meklēšana un analīze</a:t>
            </a:r>
            <a:endParaRPr lang="en-GB" sz="2200" dirty="0"/>
          </a:p>
        </p:txBody>
      </p:sp>
    </p:spTree>
    <p:extLst>
      <p:ext uri="{BB962C8B-B14F-4D97-AF65-F5344CB8AC3E}">
        <p14:creationId xmlns:p14="http://schemas.microsoft.com/office/powerpoint/2010/main" val="3430450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C500FA-7EF6-7125-ED78-503FB1FA2AFE}"/>
              </a:ext>
            </a:extLst>
          </p:cNvPr>
          <p:cNvSpPr/>
          <p:nvPr/>
        </p:nvSpPr>
        <p:spPr>
          <a:xfrm>
            <a:off x="3295678" y="1419954"/>
            <a:ext cx="8486419" cy="770685"/>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latin typeface="+mn-lt"/>
              </a:rPr>
              <a:t>Kas, ko un kā ir pētījuši citi pētnieki par līdzīgiem jautājumiem?</a:t>
            </a:r>
            <a:endParaRPr lang="en-GB" sz="2200" dirty="0"/>
          </a:p>
        </p:txBody>
      </p:sp>
      <p:sp>
        <p:nvSpPr>
          <p:cNvPr id="7" name="Rectangle 6">
            <a:extLst>
              <a:ext uri="{FF2B5EF4-FFF2-40B4-BE49-F238E27FC236}">
                <a16:creationId xmlns:a16="http://schemas.microsoft.com/office/drawing/2014/main" id="{DCA78E2D-6255-9208-160D-54DCE8FBA1D9}"/>
              </a:ext>
            </a:extLst>
          </p:cNvPr>
          <p:cNvSpPr/>
          <p:nvPr/>
        </p:nvSpPr>
        <p:spPr>
          <a:xfrm>
            <a:off x="3295678" y="2343039"/>
            <a:ext cx="8486419" cy="770685"/>
          </a:xfrm>
          <a:prstGeom prst="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lvl="2" indent="-914400" algn="ctr">
              <a:buClrTx/>
            </a:pPr>
            <a:r>
              <a:rPr lang="lv-LV" sz="2200" dirty="0">
                <a:latin typeface="+mn-lt"/>
              </a:rPr>
              <a:t>Pie kādiem svarīgiem secinājumiem viņi ir nonākuši? </a:t>
            </a:r>
          </a:p>
        </p:txBody>
      </p:sp>
      <p:sp>
        <p:nvSpPr>
          <p:cNvPr id="10" name="Rectangle 9">
            <a:extLst>
              <a:ext uri="{FF2B5EF4-FFF2-40B4-BE49-F238E27FC236}">
                <a16:creationId xmlns:a16="http://schemas.microsoft.com/office/drawing/2014/main" id="{3C8B0B62-5B0A-9EB2-EA19-83D25408453E}"/>
              </a:ext>
            </a:extLst>
          </p:cNvPr>
          <p:cNvSpPr/>
          <p:nvPr/>
        </p:nvSpPr>
        <p:spPr>
          <a:xfrm>
            <a:off x="3295678" y="3266124"/>
            <a:ext cx="8486419" cy="770685"/>
          </a:xfrm>
          <a:prstGeom prst="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2" indent="-914400" algn="ctr">
              <a:buClrTx/>
            </a:pPr>
            <a:r>
              <a:rPr lang="lv-LV" sz="2200" dirty="0">
                <a:latin typeface="+mn-lt"/>
              </a:rPr>
              <a:t>Kas vēl nav atrisināts?</a:t>
            </a:r>
          </a:p>
        </p:txBody>
      </p:sp>
      <p:sp>
        <p:nvSpPr>
          <p:cNvPr id="11" name="Rectangle 10">
            <a:extLst>
              <a:ext uri="{FF2B5EF4-FFF2-40B4-BE49-F238E27FC236}">
                <a16:creationId xmlns:a16="http://schemas.microsoft.com/office/drawing/2014/main" id="{95CE9CF2-8B52-1BEC-8DD3-4C7E93071880}"/>
              </a:ext>
            </a:extLst>
          </p:cNvPr>
          <p:cNvSpPr/>
          <p:nvPr/>
        </p:nvSpPr>
        <p:spPr>
          <a:xfrm>
            <a:off x="3295678" y="4189209"/>
            <a:ext cx="8486419" cy="770685"/>
          </a:xfrm>
          <a:prstGeom prst="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lvl="2" indent="-914400" algn="ctr">
              <a:buClrTx/>
            </a:pPr>
            <a:r>
              <a:rPr lang="lv-LV" sz="2200" dirty="0">
                <a:latin typeface="+mn-lt"/>
              </a:rPr>
              <a:t>Kā pamatot bakalaura darba pētījuma aktualitāti?</a:t>
            </a:r>
          </a:p>
        </p:txBody>
      </p:sp>
      <p:sp>
        <p:nvSpPr>
          <p:cNvPr id="4" name="Slide Number Placeholder 3">
            <a:extLst>
              <a:ext uri="{FF2B5EF4-FFF2-40B4-BE49-F238E27FC236}">
                <a16:creationId xmlns:a16="http://schemas.microsoft.com/office/drawing/2014/main" id="{1D702D6A-A3AA-8041-7EFF-F132AFB85A7D}"/>
              </a:ext>
            </a:extLst>
          </p:cNvPr>
          <p:cNvSpPr>
            <a:spLocks noGrp="1"/>
          </p:cNvSpPr>
          <p:nvPr>
            <p:ph type="sldNum" sz="quarter" idx="4"/>
          </p:nvPr>
        </p:nvSpPr>
        <p:spPr/>
        <p:txBody>
          <a:bodyPr/>
          <a:lstStyle/>
          <a:p>
            <a:r>
              <a:rPr lang="en-US"/>
              <a:t>Rīgas Tehniskā universitāte</a:t>
            </a:r>
            <a:endParaRPr lang="en-US" dirty="0"/>
          </a:p>
        </p:txBody>
      </p:sp>
      <p:sp>
        <p:nvSpPr>
          <p:cNvPr id="5" name="Rectangle: Rounded Corners 4">
            <a:extLst>
              <a:ext uri="{FF2B5EF4-FFF2-40B4-BE49-F238E27FC236}">
                <a16:creationId xmlns:a16="http://schemas.microsoft.com/office/drawing/2014/main" id="{43D9C4FE-E84D-3DE7-E6CC-75B31659BC4E}"/>
              </a:ext>
            </a:extLst>
          </p:cNvPr>
          <p:cNvSpPr/>
          <p:nvPr/>
        </p:nvSpPr>
        <p:spPr>
          <a:xfrm>
            <a:off x="409904" y="1299468"/>
            <a:ext cx="3127513" cy="3855308"/>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spcBef>
                <a:spcPts val="1200"/>
              </a:spcBef>
            </a:pPr>
            <a:r>
              <a:rPr lang="lv-LV" sz="2200" dirty="0">
                <a:solidFill>
                  <a:schemeClr val="bg2"/>
                </a:solidFill>
                <a:latin typeface="+mn-lt"/>
              </a:rPr>
              <a:t>Informācijas avotu analīzes mērķi:</a:t>
            </a:r>
          </a:p>
          <a:p>
            <a:pPr marL="457200" indent="-457200">
              <a:lnSpc>
                <a:spcPct val="110000"/>
              </a:lnSpc>
              <a:spcBef>
                <a:spcPts val="1200"/>
              </a:spcBef>
              <a:buFont typeface="+mj-lt"/>
              <a:buAutoNum type="arabicPeriod"/>
            </a:pPr>
            <a:r>
              <a:rPr lang="lv-LV" sz="2200" dirty="0">
                <a:solidFill>
                  <a:schemeClr val="bg2"/>
                </a:solidFill>
                <a:latin typeface="+mn-lt"/>
              </a:rPr>
              <a:t>noskaidrot, kas jau ir zināms </a:t>
            </a:r>
          </a:p>
          <a:p>
            <a:pPr marL="457200" indent="-457200">
              <a:lnSpc>
                <a:spcPct val="110000"/>
              </a:lnSpc>
              <a:spcBef>
                <a:spcPts val="1200"/>
              </a:spcBef>
              <a:buFont typeface="+mj-lt"/>
              <a:buAutoNum type="arabicPeriod"/>
            </a:pPr>
            <a:r>
              <a:rPr lang="lv-LV" sz="2200" dirty="0">
                <a:solidFill>
                  <a:schemeClr val="bg2"/>
                </a:solidFill>
                <a:latin typeface="+mn-lt"/>
              </a:rPr>
              <a:t>iegūt tam pierādījumus</a:t>
            </a:r>
          </a:p>
          <a:p>
            <a:pPr algn="ctr">
              <a:lnSpc>
                <a:spcPct val="110000"/>
              </a:lnSpc>
              <a:spcBef>
                <a:spcPts val="1200"/>
              </a:spcBef>
            </a:pPr>
            <a:endParaRPr lang="en-GB" sz="2200" dirty="0">
              <a:solidFill>
                <a:schemeClr val="bg2"/>
              </a:solidFill>
            </a:endParaRPr>
          </a:p>
        </p:txBody>
      </p:sp>
    </p:spTree>
    <p:extLst>
      <p:ext uri="{BB962C8B-B14F-4D97-AF65-F5344CB8AC3E}">
        <p14:creationId xmlns:p14="http://schemas.microsoft.com/office/powerpoint/2010/main" val="4115216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DFEF5CA-0480-4A4B-9F06-E5C9ED5179DA}"/>
              </a:ext>
            </a:extLst>
          </p:cNvPr>
          <p:cNvSpPr>
            <a:spLocks noGrp="1"/>
          </p:cNvSpPr>
          <p:nvPr>
            <p:ph idx="1"/>
          </p:nvPr>
        </p:nvSpPr>
        <p:spPr>
          <a:xfrm>
            <a:off x="425502" y="275002"/>
            <a:ext cx="11368933" cy="970426"/>
          </a:xfrm>
        </p:spPr>
        <p:txBody>
          <a:bodyPr>
            <a:normAutofit/>
          </a:bodyPr>
          <a:lstStyle/>
          <a:p>
            <a:pPr marL="0" indent="0" algn="ctr">
              <a:buNone/>
            </a:pPr>
            <a:r>
              <a:rPr lang="lv-LV" sz="2400"/>
              <a:t>Bakalaura darba analītiskās daļas saturs ir atkarīgs no bakalaura darba tēmas un tās ietvaros sagaidāmā risinājuma</a:t>
            </a:r>
          </a:p>
        </p:txBody>
      </p:sp>
      <p:sp>
        <p:nvSpPr>
          <p:cNvPr id="7" name="Text Box 7">
            <a:extLst>
              <a:ext uri="{FF2B5EF4-FFF2-40B4-BE49-F238E27FC236}">
                <a16:creationId xmlns:a16="http://schemas.microsoft.com/office/drawing/2014/main" id="{DB4806E5-1549-457A-A4BB-E76633649895}"/>
              </a:ext>
            </a:extLst>
          </p:cNvPr>
          <p:cNvSpPr txBox="1">
            <a:spLocks noChangeArrowheads="1"/>
          </p:cNvSpPr>
          <p:nvPr/>
        </p:nvSpPr>
        <p:spPr bwMode="auto">
          <a:xfrm>
            <a:off x="0" y="6121333"/>
            <a:ext cx="12192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lv-LV" sz="2400" b="1" dirty="0">
                <a:solidFill>
                  <a:schemeClr val="accent3"/>
                </a:solidFill>
                <a:latin typeface="Arial"/>
              </a:rPr>
              <a:t>No daudziem </a:t>
            </a:r>
            <a:r>
              <a:rPr lang="lv-LV" sz="2400" dirty="0">
                <a:solidFill>
                  <a:schemeClr val="accent3"/>
                </a:solidFill>
                <a:latin typeface="Arial"/>
              </a:rPr>
              <a:t>dažādiem informācijas avotiem </a:t>
            </a:r>
            <a:r>
              <a:rPr lang="lv-LV" sz="2400" b="1" dirty="0">
                <a:solidFill>
                  <a:schemeClr val="accent3"/>
                </a:solidFill>
                <a:latin typeface="Arial"/>
              </a:rPr>
              <a:t>uz vienotu </a:t>
            </a:r>
            <a:r>
              <a:rPr lang="lv-LV" sz="2400" dirty="0">
                <a:solidFill>
                  <a:schemeClr val="accent3"/>
                </a:solidFill>
                <a:latin typeface="Arial"/>
              </a:rPr>
              <a:t>pētījumu</a:t>
            </a:r>
          </a:p>
        </p:txBody>
      </p:sp>
      <p:sp>
        <p:nvSpPr>
          <p:cNvPr id="10" name="Rectangle 9">
            <a:extLst>
              <a:ext uri="{FF2B5EF4-FFF2-40B4-BE49-F238E27FC236}">
                <a16:creationId xmlns:a16="http://schemas.microsoft.com/office/drawing/2014/main" id="{6AA70167-1ACB-4544-8232-490B8818A691}"/>
              </a:ext>
            </a:extLst>
          </p:cNvPr>
          <p:cNvSpPr/>
          <p:nvPr/>
        </p:nvSpPr>
        <p:spPr>
          <a:xfrm>
            <a:off x="5173864" y="3436335"/>
            <a:ext cx="1872208" cy="216024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lv-LV" sz="2200">
                <a:solidFill>
                  <a:schemeClr val="bg2"/>
                </a:solidFill>
              </a:rPr>
              <a:t>Bakalaura darba analītiskā daļa</a:t>
            </a:r>
          </a:p>
        </p:txBody>
      </p:sp>
      <p:sp>
        <p:nvSpPr>
          <p:cNvPr id="2" name="Rectangle: Rounded Corners 1">
            <a:extLst>
              <a:ext uri="{FF2B5EF4-FFF2-40B4-BE49-F238E27FC236}">
                <a16:creationId xmlns:a16="http://schemas.microsoft.com/office/drawing/2014/main" id="{D6FDC308-9984-7F4C-E363-D564F33E2E99}"/>
              </a:ext>
            </a:extLst>
          </p:cNvPr>
          <p:cNvSpPr/>
          <p:nvPr/>
        </p:nvSpPr>
        <p:spPr>
          <a:xfrm>
            <a:off x="1868557" y="3467921"/>
            <a:ext cx="2714400" cy="1594022"/>
          </a:xfrm>
          <a:prstGeom prst="round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solidFill>
                  <a:schemeClr val="bg2"/>
                </a:solidFill>
              </a:rPr>
              <a:t>Tēmai svarīgu jēdzienu definīcijas</a:t>
            </a:r>
          </a:p>
          <a:p>
            <a:pPr algn="ctr"/>
            <a:endParaRPr lang="lv-LV" sz="2200" dirty="0">
              <a:solidFill>
                <a:schemeClr val="bg2"/>
              </a:solidFill>
            </a:endParaRPr>
          </a:p>
        </p:txBody>
      </p:sp>
      <p:sp>
        <p:nvSpPr>
          <p:cNvPr id="11" name="Rectangle: Rounded Corners 10">
            <a:extLst>
              <a:ext uri="{FF2B5EF4-FFF2-40B4-BE49-F238E27FC236}">
                <a16:creationId xmlns:a16="http://schemas.microsoft.com/office/drawing/2014/main" id="{6AA79E4F-F2CD-CEE2-D1A2-2480CD5E2AEF}"/>
              </a:ext>
            </a:extLst>
          </p:cNvPr>
          <p:cNvSpPr/>
          <p:nvPr/>
        </p:nvSpPr>
        <p:spPr>
          <a:xfrm>
            <a:off x="2919463" y="1543870"/>
            <a:ext cx="2714400" cy="1594022"/>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lvl="0" algn="ctr">
              <a:spcAft>
                <a:spcPts val="2400"/>
              </a:spcAft>
            </a:pPr>
            <a:r>
              <a:rPr lang="lv-LV" sz="2200" dirty="0">
                <a:solidFill>
                  <a:schemeClr val="bg2"/>
                </a:solidFill>
              </a:rPr>
              <a:t>Tēmai svarīgu teoriju analīze</a:t>
            </a:r>
          </a:p>
        </p:txBody>
      </p:sp>
      <p:sp>
        <p:nvSpPr>
          <p:cNvPr id="12" name="Rectangle: Rounded Corners 11">
            <a:extLst>
              <a:ext uri="{FF2B5EF4-FFF2-40B4-BE49-F238E27FC236}">
                <a16:creationId xmlns:a16="http://schemas.microsoft.com/office/drawing/2014/main" id="{604919BE-65AA-C7B8-AF44-6551B8477116}"/>
              </a:ext>
            </a:extLst>
          </p:cNvPr>
          <p:cNvSpPr/>
          <p:nvPr/>
        </p:nvSpPr>
        <p:spPr>
          <a:xfrm>
            <a:off x="6646000" y="1543870"/>
            <a:ext cx="2714400" cy="1594022"/>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lv-LV" sz="2200" dirty="0">
                <a:solidFill>
                  <a:schemeClr val="bg2"/>
                </a:solidFill>
              </a:rPr>
              <a:t>Citu autoru iegūto rezultātu  apkopojums un analīze</a:t>
            </a:r>
          </a:p>
        </p:txBody>
      </p:sp>
      <p:sp>
        <p:nvSpPr>
          <p:cNvPr id="13" name="Rectangle: Rounded Corners 12">
            <a:extLst>
              <a:ext uri="{FF2B5EF4-FFF2-40B4-BE49-F238E27FC236}">
                <a16:creationId xmlns:a16="http://schemas.microsoft.com/office/drawing/2014/main" id="{84332D59-E0DD-8385-A57A-51EE1A561B34}"/>
              </a:ext>
            </a:extLst>
          </p:cNvPr>
          <p:cNvSpPr/>
          <p:nvPr/>
        </p:nvSpPr>
        <p:spPr>
          <a:xfrm>
            <a:off x="7610194" y="3490673"/>
            <a:ext cx="2713249" cy="1594022"/>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lv-LV" sz="2200" dirty="0">
                <a:solidFill>
                  <a:schemeClr val="bg2"/>
                </a:solidFill>
              </a:rPr>
              <a:t>Pašreizējais stāvoklis pētījuma jomā un attīstības tendences</a:t>
            </a:r>
          </a:p>
        </p:txBody>
      </p:sp>
      <p:cxnSp>
        <p:nvCxnSpPr>
          <p:cNvPr id="9" name="Straight Connector 8">
            <a:extLst>
              <a:ext uri="{FF2B5EF4-FFF2-40B4-BE49-F238E27FC236}">
                <a16:creationId xmlns:a16="http://schemas.microsoft.com/office/drawing/2014/main" id="{CCE4574F-39B5-245B-CEB6-445697C05A6E}"/>
              </a:ext>
            </a:extLst>
          </p:cNvPr>
          <p:cNvCxnSpPr>
            <a:stCxn id="2" idx="3"/>
            <a:endCxn id="10" idx="1"/>
          </p:cNvCxnSpPr>
          <p:nvPr/>
        </p:nvCxnSpPr>
        <p:spPr>
          <a:xfrm>
            <a:off x="4582957" y="4264932"/>
            <a:ext cx="590907" cy="25152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8D9B9C0-E6B3-21D9-D280-69CCA1948257}"/>
              </a:ext>
            </a:extLst>
          </p:cNvPr>
          <p:cNvCxnSpPr>
            <a:cxnSpLocks/>
            <a:stCxn id="11" idx="2"/>
          </p:cNvCxnSpPr>
          <p:nvPr/>
        </p:nvCxnSpPr>
        <p:spPr>
          <a:xfrm>
            <a:off x="4276663" y="3137892"/>
            <a:ext cx="897201" cy="582217"/>
          </a:xfrm>
          <a:prstGeom prst="line">
            <a:avLst/>
          </a:prstGeom>
        </p:spPr>
        <p:style>
          <a:lnRef idx="2">
            <a:schemeClr val="accent4"/>
          </a:lnRef>
          <a:fillRef idx="0">
            <a:schemeClr val="accent4"/>
          </a:fillRef>
          <a:effectRef idx="1">
            <a:schemeClr val="accent4"/>
          </a:effectRef>
          <a:fontRef idx="minor">
            <a:schemeClr val="tx1"/>
          </a:fontRef>
        </p:style>
      </p:cxnSp>
      <p:cxnSp>
        <p:nvCxnSpPr>
          <p:cNvPr id="19" name="Straight Connector 18">
            <a:extLst>
              <a:ext uri="{FF2B5EF4-FFF2-40B4-BE49-F238E27FC236}">
                <a16:creationId xmlns:a16="http://schemas.microsoft.com/office/drawing/2014/main" id="{3B41F05F-AA55-5855-8A38-2F03B1B68D8C}"/>
              </a:ext>
            </a:extLst>
          </p:cNvPr>
          <p:cNvCxnSpPr>
            <a:stCxn id="12" idx="2"/>
          </p:cNvCxnSpPr>
          <p:nvPr/>
        </p:nvCxnSpPr>
        <p:spPr>
          <a:xfrm flipH="1">
            <a:off x="7046072" y="3137892"/>
            <a:ext cx="957128" cy="582217"/>
          </a:xfrm>
          <a:prstGeom prst="line">
            <a:avLst/>
          </a:prstGeom>
        </p:spPr>
        <p:style>
          <a:lnRef idx="2">
            <a:schemeClr val="accent5"/>
          </a:lnRef>
          <a:fillRef idx="0">
            <a:schemeClr val="accent5"/>
          </a:fillRef>
          <a:effectRef idx="1">
            <a:schemeClr val="accent5"/>
          </a:effectRef>
          <a:fontRef idx="minor">
            <a:schemeClr val="tx1"/>
          </a:fontRef>
        </p:style>
      </p:cxnSp>
      <p:cxnSp>
        <p:nvCxnSpPr>
          <p:cNvPr id="21" name="Straight Connector 20">
            <a:extLst>
              <a:ext uri="{FF2B5EF4-FFF2-40B4-BE49-F238E27FC236}">
                <a16:creationId xmlns:a16="http://schemas.microsoft.com/office/drawing/2014/main" id="{9047F88A-4339-F465-5C0B-5BAE8EDCAEAE}"/>
              </a:ext>
            </a:extLst>
          </p:cNvPr>
          <p:cNvCxnSpPr>
            <a:stCxn id="13" idx="1"/>
            <a:endCxn id="10" idx="3"/>
          </p:cNvCxnSpPr>
          <p:nvPr/>
        </p:nvCxnSpPr>
        <p:spPr>
          <a:xfrm flipH="1">
            <a:off x="7046072" y="4287684"/>
            <a:ext cx="564122" cy="228771"/>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20451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41918B-E8C0-490E-EEE5-2F2C438D3BE0}"/>
              </a:ext>
            </a:extLst>
          </p:cNvPr>
          <p:cNvSpPr>
            <a:spLocks noGrp="1"/>
          </p:cNvSpPr>
          <p:nvPr>
            <p:ph type="title"/>
          </p:nvPr>
        </p:nvSpPr>
        <p:spPr/>
        <p:txBody>
          <a:bodyPr/>
          <a:lstStyle/>
          <a:p>
            <a:r>
              <a:rPr lang="lv-LV" dirty="0"/>
              <a:t>Analītiskās daļas izstrāde</a:t>
            </a:r>
            <a:endParaRPr lang="en-GB" dirty="0"/>
          </a:p>
        </p:txBody>
      </p:sp>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a:t>Rīgas Tehniskā universitāte</a:t>
            </a:r>
            <a:endParaRPr lang="en-US" dirty="0"/>
          </a:p>
        </p:txBody>
      </p:sp>
      <p:sp>
        <p:nvSpPr>
          <p:cNvPr id="5" name="Rounded Rectangle 11">
            <a:extLst>
              <a:ext uri="{FF2B5EF4-FFF2-40B4-BE49-F238E27FC236}">
                <a16:creationId xmlns:a16="http://schemas.microsoft.com/office/drawing/2014/main" id="{0384BFEF-BA8D-2BED-0F71-F3159F41E6E7}"/>
              </a:ext>
            </a:extLst>
          </p:cNvPr>
          <p:cNvSpPr/>
          <p:nvPr/>
        </p:nvSpPr>
        <p:spPr>
          <a:xfrm>
            <a:off x="2481292" y="2628495"/>
            <a:ext cx="3662665" cy="960624"/>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Informācijas avotu       izlasīšana un analīze</a:t>
            </a:r>
            <a:endParaRPr lang="ru-RU" sz="2400" dirty="0">
              <a:solidFill>
                <a:prstClr val="white"/>
              </a:solidFill>
              <a:latin typeface="+mj-lt"/>
            </a:endParaRPr>
          </a:p>
        </p:txBody>
      </p:sp>
      <p:sp>
        <p:nvSpPr>
          <p:cNvPr id="6" name="Rounded Rectangle 12">
            <a:extLst>
              <a:ext uri="{FF2B5EF4-FFF2-40B4-BE49-F238E27FC236}">
                <a16:creationId xmlns:a16="http://schemas.microsoft.com/office/drawing/2014/main" id="{ABA3D5F3-82EB-E9F2-EEC4-A7ADC1D5D5E6}"/>
              </a:ext>
            </a:extLst>
          </p:cNvPr>
          <p:cNvSpPr/>
          <p:nvPr/>
        </p:nvSpPr>
        <p:spPr>
          <a:xfrm>
            <a:off x="4055796" y="3830462"/>
            <a:ext cx="3212555" cy="960624"/>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Izlasīto faktu apkopošana</a:t>
            </a:r>
            <a:endParaRPr lang="ru-RU" sz="2400" dirty="0">
              <a:solidFill>
                <a:prstClr val="white"/>
              </a:solidFill>
              <a:latin typeface="+mj-lt"/>
            </a:endParaRPr>
          </a:p>
        </p:txBody>
      </p:sp>
      <p:sp>
        <p:nvSpPr>
          <p:cNvPr id="7" name="Rounded Rectangle 13">
            <a:extLst>
              <a:ext uri="{FF2B5EF4-FFF2-40B4-BE49-F238E27FC236}">
                <a16:creationId xmlns:a16="http://schemas.microsoft.com/office/drawing/2014/main" id="{212D2834-6180-A222-696C-163925285D94}"/>
              </a:ext>
            </a:extLst>
          </p:cNvPr>
          <p:cNvSpPr/>
          <p:nvPr/>
        </p:nvSpPr>
        <p:spPr>
          <a:xfrm>
            <a:off x="5109520" y="5012220"/>
            <a:ext cx="3548270" cy="96062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Apkopojuma atspoguļojums darbā</a:t>
            </a:r>
            <a:endParaRPr lang="ru-RU" sz="2400" dirty="0">
              <a:solidFill>
                <a:prstClr val="white"/>
              </a:solidFill>
              <a:latin typeface="+mj-lt"/>
            </a:endParaRPr>
          </a:p>
        </p:txBody>
      </p:sp>
      <p:sp>
        <p:nvSpPr>
          <p:cNvPr id="8" name="Bent Arrow 16">
            <a:extLst>
              <a:ext uri="{FF2B5EF4-FFF2-40B4-BE49-F238E27FC236}">
                <a16:creationId xmlns:a16="http://schemas.microsoft.com/office/drawing/2014/main" id="{4C783B7E-30A8-82E4-CB81-2B07E548CE85}"/>
              </a:ext>
            </a:extLst>
          </p:cNvPr>
          <p:cNvSpPr/>
          <p:nvPr/>
        </p:nvSpPr>
        <p:spPr>
          <a:xfrm rot="5400000">
            <a:off x="6069311" y="3113307"/>
            <a:ext cx="791802" cy="642511"/>
          </a:xfrm>
          <a:prstGeom prst="ben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2800">
              <a:solidFill>
                <a:prstClr val="white"/>
              </a:solidFill>
              <a:latin typeface="Corbel" panose="020B0503020204020204" pitchFamily="34" charset="0"/>
            </a:endParaRPr>
          </a:p>
        </p:txBody>
      </p:sp>
      <p:sp>
        <p:nvSpPr>
          <p:cNvPr id="9" name="Bent Arrow 17">
            <a:extLst>
              <a:ext uri="{FF2B5EF4-FFF2-40B4-BE49-F238E27FC236}">
                <a16:creationId xmlns:a16="http://schemas.microsoft.com/office/drawing/2014/main" id="{39C722B0-D440-DC9B-8783-50D90A4B4774}"/>
              </a:ext>
            </a:extLst>
          </p:cNvPr>
          <p:cNvSpPr/>
          <p:nvPr/>
        </p:nvSpPr>
        <p:spPr>
          <a:xfrm rot="5400000">
            <a:off x="7167550" y="4268909"/>
            <a:ext cx="844112" cy="642511"/>
          </a:xfrm>
          <a:prstGeom prst="bent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2800">
              <a:solidFill>
                <a:prstClr val="white"/>
              </a:solidFill>
              <a:latin typeface="Corbel" panose="020B0503020204020204" pitchFamily="34" charset="0"/>
            </a:endParaRPr>
          </a:p>
        </p:txBody>
      </p:sp>
      <p:sp>
        <p:nvSpPr>
          <p:cNvPr id="10" name="Rounded Rectangle 21">
            <a:extLst>
              <a:ext uri="{FF2B5EF4-FFF2-40B4-BE49-F238E27FC236}">
                <a16:creationId xmlns:a16="http://schemas.microsoft.com/office/drawing/2014/main" id="{E75774E7-6462-BB4A-E3D8-3E203705ECC8}"/>
              </a:ext>
            </a:extLst>
          </p:cNvPr>
          <p:cNvSpPr/>
          <p:nvPr/>
        </p:nvSpPr>
        <p:spPr>
          <a:xfrm>
            <a:off x="1027850" y="1414637"/>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Informācijas avotu savākšana</a:t>
            </a:r>
            <a:endParaRPr lang="ru-RU" sz="2400" dirty="0">
              <a:solidFill>
                <a:prstClr val="white"/>
              </a:solidFill>
              <a:latin typeface="+mj-lt"/>
            </a:endParaRPr>
          </a:p>
        </p:txBody>
      </p:sp>
      <p:sp>
        <p:nvSpPr>
          <p:cNvPr id="11" name="Bent Arrow 22">
            <a:extLst>
              <a:ext uri="{FF2B5EF4-FFF2-40B4-BE49-F238E27FC236}">
                <a16:creationId xmlns:a16="http://schemas.microsoft.com/office/drawing/2014/main" id="{F2589867-F78A-A16D-CF0C-5557D9E22B0B}"/>
              </a:ext>
            </a:extLst>
          </p:cNvPr>
          <p:cNvSpPr/>
          <p:nvPr/>
        </p:nvSpPr>
        <p:spPr>
          <a:xfrm rot="5400000">
            <a:off x="4828758" y="1895704"/>
            <a:ext cx="823903" cy="682101"/>
          </a:xfrm>
          <a:prstGeom prst="bentArrow">
            <a:avLst>
              <a:gd name="adj1" fmla="val 25000"/>
              <a:gd name="adj2" fmla="val 25000"/>
              <a:gd name="adj3" fmla="val 25000"/>
              <a:gd name="adj4" fmla="val 4375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800" dirty="0">
                <a:solidFill>
                  <a:prstClr val="white"/>
                </a:solidFill>
                <a:latin typeface="Gill Sans MT"/>
              </a:rPr>
              <a:t>                                                               </a:t>
            </a:r>
            <a:endParaRPr lang="ru-RU" sz="2800" dirty="0">
              <a:solidFill>
                <a:prstClr val="white"/>
              </a:solidFill>
              <a:latin typeface="Corbel" panose="020B0503020204020204" pitchFamily="34" charset="0"/>
            </a:endParaRPr>
          </a:p>
        </p:txBody>
      </p:sp>
    </p:spTree>
    <p:extLst>
      <p:ext uri="{BB962C8B-B14F-4D97-AF65-F5344CB8AC3E}">
        <p14:creationId xmlns:p14="http://schemas.microsoft.com/office/powerpoint/2010/main" val="4052833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a:t>Rīgas Tehniskā universitāte</a:t>
            </a:r>
            <a:endParaRPr lang="en-US" dirty="0"/>
          </a:p>
        </p:txBody>
      </p:sp>
      <p:sp>
        <p:nvSpPr>
          <p:cNvPr id="12" name="TextBox 11">
            <a:extLst>
              <a:ext uri="{FF2B5EF4-FFF2-40B4-BE49-F238E27FC236}">
                <a16:creationId xmlns:a16="http://schemas.microsoft.com/office/drawing/2014/main" id="{881A93F3-68B2-0E49-F8A3-A0C2A9247B96}"/>
              </a:ext>
            </a:extLst>
          </p:cNvPr>
          <p:cNvSpPr txBox="1"/>
          <p:nvPr/>
        </p:nvSpPr>
        <p:spPr>
          <a:xfrm>
            <a:off x="284479" y="226557"/>
            <a:ext cx="8493761" cy="1261884"/>
          </a:xfrm>
          <a:prstGeom prst="rect">
            <a:avLst/>
          </a:prstGeom>
          <a:noFill/>
        </p:spPr>
        <p:txBody>
          <a:bodyPr wrap="square" rtlCol="0">
            <a:spAutoFit/>
          </a:bodyPr>
          <a:lstStyle/>
          <a:p>
            <a:pPr marL="357188" indent="-357188" defTabSz="914400" fontAlgn="base">
              <a:spcBef>
                <a:spcPts val="600"/>
              </a:spcBef>
              <a:spcAft>
                <a:spcPts val="600"/>
              </a:spcAft>
              <a:buFont typeface="Wingdings" panose="05000000000000000000" pitchFamily="2" charset="2"/>
              <a:buChar char="ü"/>
              <a:tabLst>
                <a:tab pos="450850" algn="l"/>
              </a:tabLst>
              <a:defRPr/>
            </a:pPr>
            <a:r>
              <a:rPr lang="lv-LV" sz="2200" b="1" dirty="0"/>
              <a:t>Jo vairāk informācijas avotu tiek savākts, jo labāk</a:t>
            </a:r>
          </a:p>
          <a:p>
            <a:pPr marL="342900" indent="-342900">
              <a:spcBef>
                <a:spcPts val="600"/>
              </a:spcBef>
              <a:spcAft>
                <a:spcPts val="600"/>
              </a:spcAft>
              <a:buFont typeface="Wingdings" panose="05000000000000000000" pitchFamily="2" charset="2"/>
              <a:buChar char="ü"/>
            </a:pPr>
            <a:r>
              <a:rPr lang="lv-LV" sz="2200" dirty="0"/>
              <a:t>Tas, </a:t>
            </a:r>
            <a:r>
              <a:rPr lang="lv-LV" sz="2200" b="1" dirty="0"/>
              <a:t>ko</a:t>
            </a:r>
            <a:r>
              <a:rPr lang="lv-LV" sz="2200" dirty="0"/>
              <a:t> students lasīs, konspektēs un analizēs, noteiks viņa </a:t>
            </a:r>
            <a:r>
              <a:rPr lang="lv-LV" sz="2200" b="1" dirty="0"/>
              <a:t>darba kvalitāti</a:t>
            </a:r>
            <a:endParaRPr lang="lv-LV" sz="2200" dirty="0"/>
          </a:p>
        </p:txBody>
      </p:sp>
      <p:sp>
        <p:nvSpPr>
          <p:cNvPr id="2" name="Rounded Rectangle 21">
            <a:extLst>
              <a:ext uri="{FF2B5EF4-FFF2-40B4-BE49-F238E27FC236}">
                <a16:creationId xmlns:a16="http://schemas.microsoft.com/office/drawing/2014/main" id="{A5BE512E-3421-0718-B204-750025B1219E}"/>
              </a:ext>
            </a:extLst>
          </p:cNvPr>
          <p:cNvSpPr/>
          <p:nvPr/>
        </p:nvSpPr>
        <p:spPr>
          <a:xfrm>
            <a:off x="8144267" y="199010"/>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Informācijas avotu savākšana</a:t>
            </a:r>
            <a:endParaRPr lang="ru-RU" sz="2400" dirty="0">
              <a:solidFill>
                <a:prstClr val="white"/>
              </a:solidFill>
              <a:latin typeface="+mj-lt"/>
            </a:endParaRPr>
          </a:p>
        </p:txBody>
      </p:sp>
      <p:sp>
        <p:nvSpPr>
          <p:cNvPr id="8" name="TextBox 7">
            <a:extLst>
              <a:ext uri="{FF2B5EF4-FFF2-40B4-BE49-F238E27FC236}">
                <a16:creationId xmlns:a16="http://schemas.microsoft.com/office/drawing/2014/main" id="{C722D536-7DB6-CBBD-6631-D49A46286BCF}"/>
              </a:ext>
            </a:extLst>
          </p:cNvPr>
          <p:cNvSpPr txBox="1"/>
          <p:nvPr/>
        </p:nvSpPr>
        <p:spPr>
          <a:xfrm>
            <a:off x="284479" y="1457961"/>
            <a:ext cx="11731597" cy="3570208"/>
          </a:xfrm>
          <a:prstGeom prst="rect">
            <a:avLst/>
          </a:prstGeom>
          <a:noFill/>
        </p:spPr>
        <p:txBody>
          <a:bodyPr wrap="square">
            <a:spAutoFit/>
          </a:bodyPr>
          <a:lstStyle/>
          <a:p>
            <a:pPr marL="342900" indent="-342900">
              <a:spcBef>
                <a:spcPts val="600"/>
              </a:spcBef>
              <a:spcAft>
                <a:spcPts val="600"/>
              </a:spcAft>
              <a:buFont typeface="Wingdings" panose="05000000000000000000" pitchFamily="2" charset="2"/>
              <a:buChar char="ü"/>
            </a:pPr>
            <a:r>
              <a:rPr lang="lv-LV" sz="2200" dirty="0"/>
              <a:t>Informācijas avotiem ir jābūt:</a:t>
            </a:r>
          </a:p>
          <a:p>
            <a:pPr marL="900113" lvl="1" indent="-442913">
              <a:spcBef>
                <a:spcPts val="600"/>
              </a:spcBef>
              <a:spcAft>
                <a:spcPts val="600"/>
              </a:spcAft>
              <a:buClrTx/>
              <a:buFont typeface="Wingdings" panose="05000000000000000000" pitchFamily="2" charset="2"/>
              <a:buChar char="§"/>
            </a:pPr>
            <a:r>
              <a:rPr lang="lv-LV" sz="2200" dirty="0"/>
              <a:t>zinātniskiem (tie nedrīkst būt populārzinātniskie vai pseidozinātniskie, 19.slaids)</a:t>
            </a:r>
          </a:p>
          <a:p>
            <a:pPr marL="900113" lvl="1" indent="-442913">
              <a:spcBef>
                <a:spcPts val="600"/>
              </a:spcBef>
              <a:spcAft>
                <a:spcPts val="600"/>
              </a:spcAft>
              <a:buClrTx/>
              <a:buFont typeface="Wingdings" panose="05000000000000000000" pitchFamily="2" charset="2"/>
              <a:buChar char="§"/>
            </a:pPr>
            <a:r>
              <a:rPr lang="lv-LV" sz="2200" dirty="0"/>
              <a:t>aktuāliem</a:t>
            </a:r>
          </a:p>
          <a:p>
            <a:pPr marL="900113" lvl="1" indent="-442913">
              <a:spcBef>
                <a:spcPts val="600"/>
              </a:spcBef>
              <a:spcAft>
                <a:spcPts val="600"/>
              </a:spcAft>
              <a:buClrTx/>
              <a:buFont typeface="Wingdings" panose="05000000000000000000" pitchFamily="2" charset="2"/>
              <a:buChar char="§"/>
            </a:pPr>
            <a:r>
              <a:rPr lang="lv-LV" sz="2200" dirty="0"/>
              <a:t>iegūtiem no atzītiem avotiem</a:t>
            </a:r>
          </a:p>
          <a:p>
            <a:pPr marL="342900" lvl="1" indent="-342900">
              <a:spcBef>
                <a:spcPts val="600"/>
              </a:spcBef>
              <a:spcAft>
                <a:spcPts val="600"/>
              </a:spcAft>
              <a:buClrTx/>
              <a:buFont typeface="Wingdings" panose="05000000000000000000" pitchFamily="2" charset="2"/>
              <a:buChar char="ü"/>
            </a:pPr>
            <a:r>
              <a:rPr lang="lv-LV" sz="2200" dirty="0"/>
              <a:t>Vācot un lasot informācijas avotus, ir ieteicams uzreiz veidot to uzskaitījumu, saglabājot bibliogrāfisko informāciju</a:t>
            </a:r>
          </a:p>
          <a:p>
            <a:pPr marL="342900" lvl="1" indent="-342900">
              <a:spcBef>
                <a:spcPts val="600"/>
              </a:spcBef>
              <a:spcAft>
                <a:spcPts val="600"/>
              </a:spcAft>
              <a:buClrTx/>
              <a:buFont typeface="Wingdings" panose="05000000000000000000" pitchFamily="2" charset="2"/>
              <a:buChar char="ü"/>
            </a:pPr>
            <a:r>
              <a:rPr lang="lv-LV" sz="2200" dirty="0"/>
              <a:t>Bibliogrāfiskās informācijas glabāšanai var izmantot automatizētus rīkus tādus kā </a:t>
            </a:r>
            <a:r>
              <a:rPr lang="lv-LV" sz="2200" dirty="0" err="1"/>
              <a:t>Mendeley</a:t>
            </a:r>
            <a:endParaRPr lang="lv-LV" sz="2200" dirty="0"/>
          </a:p>
        </p:txBody>
      </p:sp>
      <p:pic>
        <p:nvPicPr>
          <p:cNvPr id="5" name="Picture 4">
            <a:extLst>
              <a:ext uri="{FF2B5EF4-FFF2-40B4-BE49-F238E27FC236}">
                <a16:creationId xmlns:a16="http://schemas.microsoft.com/office/drawing/2014/main" id="{1CF40BBF-6097-DAC5-77F4-7F90DC2176FF}"/>
              </a:ext>
            </a:extLst>
          </p:cNvPr>
          <p:cNvPicPr>
            <a:picLocks noChangeAspect="1"/>
          </p:cNvPicPr>
          <p:nvPr/>
        </p:nvPicPr>
        <p:blipFill>
          <a:blip r:embed="rId2"/>
          <a:stretch>
            <a:fillRect/>
          </a:stretch>
        </p:blipFill>
        <p:spPr>
          <a:xfrm>
            <a:off x="2625469" y="4788197"/>
            <a:ext cx="8221222" cy="1667108"/>
          </a:xfrm>
          <a:prstGeom prst="rect">
            <a:avLst/>
          </a:prstGeom>
        </p:spPr>
      </p:pic>
    </p:spTree>
    <p:extLst>
      <p:ext uri="{BB962C8B-B14F-4D97-AF65-F5344CB8AC3E}">
        <p14:creationId xmlns:p14="http://schemas.microsoft.com/office/powerpoint/2010/main" val="1536375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CF1860-C306-27B4-9457-719735C4C0F6}"/>
              </a:ext>
            </a:extLst>
          </p:cNvPr>
          <p:cNvSpPr>
            <a:spLocks noGrp="1"/>
          </p:cNvSpPr>
          <p:nvPr>
            <p:ph type="sldNum" sz="quarter" idx="4"/>
          </p:nvPr>
        </p:nvSpPr>
        <p:spPr/>
        <p:txBody>
          <a:bodyPr/>
          <a:lstStyle/>
          <a:p>
            <a:r>
              <a:rPr lang="en-US" dirty="0" err="1"/>
              <a:t>Rīgas</a:t>
            </a:r>
            <a:r>
              <a:rPr lang="en-US" dirty="0"/>
              <a:t> </a:t>
            </a:r>
            <a:r>
              <a:rPr lang="en-US" dirty="0" err="1"/>
              <a:t>Tehniskā</a:t>
            </a:r>
            <a:r>
              <a:rPr lang="en-US" dirty="0"/>
              <a:t> </a:t>
            </a:r>
            <a:r>
              <a:rPr lang="en-US" dirty="0" err="1"/>
              <a:t>universitāte</a:t>
            </a:r>
            <a:endParaRPr lang="en-US" dirty="0"/>
          </a:p>
        </p:txBody>
      </p:sp>
      <p:sp>
        <p:nvSpPr>
          <p:cNvPr id="5" name="TextBox 4">
            <a:extLst>
              <a:ext uri="{FF2B5EF4-FFF2-40B4-BE49-F238E27FC236}">
                <a16:creationId xmlns:a16="http://schemas.microsoft.com/office/drawing/2014/main" id="{7CD7B2CE-1EEC-F16C-2B42-69B1DA3C9CA3}"/>
              </a:ext>
            </a:extLst>
          </p:cNvPr>
          <p:cNvSpPr txBox="1"/>
          <p:nvPr/>
        </p:nvSpPr>
        <p:spPr>
          <a:xfrm>
            <a:off x="9449408" y="2638750"/>
            <a:ext cx="2708368" cy="1938992"/>
          </a:xfrm>
          <a:prstGeom prst="rect">
            <a:avLst/>
          </a:prstGeom>
          <a:noFill/>
        </p:spPr>
        <p:txBody>
          <a:bodyPr wrap="square" rtlCol="0">
            <a:spAutoFit/>
          </a:bodyPr>
          <a:lstStyle/>
          <a:p>
            <a:pPr algn="ctr"/>
            <a:r>
              <a:rPr lang="lv-LV" sz="2400" b="1" dirty="0">
                <a:solidFill>
                  <a:srgbClr val="FF0000"/>
                </a:solidFill>
              </a:rPr>
              <a:t>Svarīgi, lai būtu skaidri identificējams autors un izdošanas gads</a:t>
            </a:r>
            <a:endParaRPr lang="en-GB" sz="2400" b="1" dirty="0">
              <a:solidFill>
                <a:srgbClr val="FF0000"/>
              </a:solidFill>
            </a:endParaRPr>
          </a:p>
        </p:txBody>
      </p:sp>
      <p:sp>
        <p:nvSpPr>
          <p:cNvPr id="10" name="Oval 9">
            <a:extLst>
              <a:ext uri="{FF2B5EF4-FFF2-40B4-BE49-F238E27FC236}">
                <a16:creationId xmlns:a16="http://schemas.microsoft.com/office/drawing/2014/main" id="{22B492EE-9DE6-F402-E182-1C63DFBC9763}"/>
              </a:ext>
            </a:extLst>
          </p:cNvPr>
          <p:cNvSpPr/>
          <p:nvPr/>
        </p:nvSpPr>
        <p:spPr>
          <a:xfrm>
            <a:off x="3494398" y="2039475"/>
            <a:ext cx="2779050" cy="277905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Izmantojamie informācijas avoti</a:t>
            </a:r>
            <a:endParaRPr lang="en-GB" sz="2200" dirty="0"/>
          </a:p>
        </p:txBody>
      </p:sp>
      <p:sp>
        <p:nvSpPr>
          <p:cNvPr id="11" name="Rectangle: Rounded Corners 10">
            <a:extLst>
              <a:ext uri="{FF2B5EF4-FFF2-40B4-BE49-F238E27FC236}">
                <a16:creationId xmlns:a16="http://schemas.microsoft.com/office/drawing/2014/main" id="{FCEC3DDE-C66C-F663-C621-62B72EBF05A9}"/>
              </a:ext>
            </a:extLst>
          </p:cNvPr>
          <p:cNvSpPr/>
          <p:nvPr/>
        </p:nvSpPr>
        <p:spPr>
          <a:xfrm>
            <a:off x="3615601" y="775811"/>
            <a:ext cx="2536643" cy="11530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Tēmai atbilstošās grāmatas un monogrāfijas</a:t>
            </a:r>
            <a:endParaRPr lang="en-GB" sz="2200" dirty="0"/>
          </a:p>
        </p:txBody>
      </p:sp>
      <p:sp>
        <p:nvSpPr>
          <p:cNvPr id="12" name="Rectangle: Rounded Corners 11">
            <a:extLst>
              <a:ext uri="{FF2B5EF4-FFF2-40B4-BE49-F238E27FC236}">
                <a16:creationId xmlns:a16="http://schemas.microsoft.com/office/drawing/2014/main" id="{AB679BE5-1970-C791-C1B6-BD8F9D9020CF}"/>
              </a:ext>
            </a:extLst>
          </p:cNvPr>
          <p:cNvSpPr/>
          <p:nvPr/>
        </p:nvSpPr>
        <p:spPr>
          <a:xfrm>
            <a:off x="637418" y="1751531"/>
            <a:ext cx="2538000" cy="11520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Recenzēti raksti rakstu krājumos</a:t>
            </a:r>
            <a:endParaRPr lang="en-GB" sz="2200" dirty="0"/>
          </a:p>
        </p:txBody>
      </p:sp>
      <p:sp>
        <p:nvSpPr>
          <p:cNvPr id="13" name="Rectangle: Rounded Corners 12">
            <a:extLst>
              <a:ext uri="{FF2B5EF4-FFF2-40B4-BE49-F238E27FC236}">
                <a16:creationId xmlns:a16="http://schemas.microsoft.com/office/drawing/2014/main" id="{58E4AE16-2D65-83D5-0559-693FE9A365C4}"/>
              </a:ext>
            </a:extLst>
          </p:cNvPr>
          <p:cNvSpPr/>
          <p:nvPr/>
        </p:nvSpPr>
        <p:spPr>
          <a:xfrm>
            <a:off x="6592428" y="1744013"/>
            <a:ext cx="2538000" cy="115200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Raksti zinātniskajos žurnālos</a:t>
            </a:r>
          </a:p>
        </p:txBody>
      </p:sp>
      <p:sp>
        <p:nvSpPr>
          <p:cNvPr id="14" name="Rectangle: Rounded Corners 13">
            <a:extLst>
              <a:ext uri="{FF2B5EF4-FFF2-40B4-BE49-F238E27FC236}">
                <a16:creationId xmlns:a16="http://schemas.microsoft.com/office/drawing/2014/main" id="{CE976E78-F257-8085-A158-E407B5372BAA}"/>
              </a:ext>
            </a:extLst>
          </p:cNvPr>
          <p:cNvSpPr/>
          <p:nvPr/>
        </p:nvSpPr>
        <p:spPr>
          <a:xfrm>
            <a:off x="6699026" y="3201689"/>
            <a:ext cx="2538000" cy="11520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Doktora disertācijas</a:t>
            </a:r>
          </a:p>
        </p:txBody>
      </p:sp>
      <p:sp>
        <p:nvSpPr>
          <p:cNvPr id="15" name="Rectangle: Rounded Corners 14">
            <a:extLst>
              <a:ext uri="{FF2B5EF4-FFF2-40B4-BE49-F238E27FC236}">
                <a16:creationId xmlns:a16="http://schemas.microsoft.com/office/drawing/2014/main" id="{10987AF8-740E-80A9-76F1-6712456BAA89}"/>
              </a:ext>
            </a:extLst>
          </p:cNvPr>
          <p:cNvSpPr/>
          <p:nvPr/>
        </p:nvSpPr>
        <p:spPr>
          <a:xfrm>
            <a:off x="637418" y="3201689"/>
            <a:ext cx="2538000" cy="115200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Izstrādātāja dokumentācija</a:t>
            </a:r>
          </a:p>
        </p:txBody>
      </p:sp>
      <p:sp>
        <p:nvSpPr>
          <p:cNvPr id="16" name="Rectangle: Rounded Corners 15">
            <a:extLst>
              <a:ext uri="{FF2B5EF4-FFF2-40B4-BE49-F238E27FC236}">
                <a16:creationId xmlns:a16="http://schemas.microsoft.com/office/drawing/2014/main" id="{7575A4E1-0E56-FBBA-7B9E-8A90EAC0F58C}"/>
              </a:ext>
            </a:extLst>
          </p:cNvPr>
          <p:cNvSpPr/>
          <p:nvPr/>
        </p:nvSpPr>
        <p:spPr>
          <a:xfrm>
            <a:off x="2038568" y="4831241"/>
            <a:ext cx="2538000" cy="11520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Projektu atskaites</a:t>
            </a:r>
          </a:p>
        </p:txBody>
      </p:sp>
      <p:sp>
        <p:nvSpPr>
          <p:cNvPr id="17" name="Rectangle: Rounded Corners 16">
            <a:extLst>
              <a:ext uri="{FF2B5EF4-FFF2-40B4-BE49-F238E27FC236}">
                <a16:creationId xmlns:a16="http://schemas.microsoft.com/office/drawing/2014/main" id="{A34AF8ED-925D-96FD-9B2F-0FADC2983C2C}"/>
              </a:ext>
            </a:extLst>
          </p:cNvPr>
          <p:cNvSpPr/>
          <p:nvPr/>
        </p:nvSpPr>
        <p:spPr>
          <a:xfrm>
            <a:off x="5430026" y="4831241"/>
            <a:ext cx="2538000" cy="115200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Atzīti standarti un patenti</a:t>
            </a:r>
          </a:p>
        </p:txBody>
      </p:sp>
      <p:sp>
        <p:nvSpPr>
          <p:cNvPr id="2" name="Rounded Rectangle 21">
            <a:extLst>
              <a:ext uri="{FF2B5EF4-FFF2-40B4-BE49-F238E27FC236}">
                <a16:creationId xmlns:a16="http://schemas.microsoft.com/office/drawing/2014/main" id="{E54B14E5-B4E7-CADD-2277-7EE53D998A84}"/>
              </a:ext>
            </a:extLst>
          </p:cNvPr>
          <p:cNvSpPr/>
          <p:nvPr/>
        </p:nvSpPr>
        <p:spPr>
          <a:xfrm>
            <a:off x="8144267" y="199010"/>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Informācijas avotu savākšana</a:t>
            </a:r>
            <a:endParaRPr lang="ru-RU" sz="2400" dirty="0">
              <a:solidFill>
                <a:prstClr val="white"/>
              </a:solidFill>
              <a:latin typeface="+mj-lt"/>
            </a:endParaRPr>
          </a:p>
        </p:txBody>
      </p:sp>
    </p:spTree>
    <p:extLst>
      <p:ext uri="{BB962C8B-B14F-4D97-AF65-F5344CB8AC3E}">
        <p14:creationId xmlns:p14="http://schemas.microsoft.com/office/powerpoint/2010/main" val="65487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p:txBody>
          <a:bodyPr/>
          <a:lstStyle/>
          <a:p>
            <a:r>
              <a:rPr lang="lv-LV" dirty="0"/>
              <a:t>Bakalaura darba </a:t>
            </a:r>
            <a:br>
              <a:rPr lang="lv-LV" dirty="0"/>
            </a:br>
            <a:r>
              <a:rPr lang="lv-LV" dirty="0"/>
              <a:t>apjoms un struktūra</a:t>
            </a:r>
            <a:endParaRPr lang="en-GB" dirty="0"/>
          </a:p>
        </p:txBody>
      </p:sp>
    </p:spTree>
    <p:extLst>
      <p:ext uri="{BB962C8B-B14F-4D97-AF65-F5344CB8AC3E}">
        <p14:creationId xmlns:p14="http://schemas.microsoft.com/office/powerpoint/2010/main" val="1146189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BBDB293-2C99-D919-9E8B-C19E8189B1B7}"/>
              </a:ext>
            </a:extLst>
          </p:cNvPr>
          <p:cNvSpPr>
            <a:spLocks noGrp="1"/>
          </p:cNvSpPr>
          <p:nvPr>
            <p:ph type="sldNum" sz="quarter" idx="4"/>
          </p:nvPr>
        </p:nvSpPr>
        <p:spPr/>
        <p:txBody>
          <a:bodyPr/>
          <a:lstStyle/>
          <a:p>
            <a:r>
              <a:rPr lang="en-US"/>
              <a:t>Rīgas Tehniskā universitāte</a:t>
            </a:r>
            <a:endParaRPr lang="en-US" dirty="0"/>
          </a:p>
        </p:txBody>
      </p:sp>
      <p:sp>
        <p:nvSpPr>
          <p:cNvPr id="2" name="Rounded Rectangle 21">
            <a:extLst>
              <a:ext uri="{FF2B5EF4-FFF2-40B4-BE49-F238E27FC236}">
                <a16:creationId xmlns:a16="http://schemas.microsoft.com/office/drawing/2014/main" id="{DA491E0E-CE93-3125-4E38-BE769D80379F}"/>
              </a:ext>
            </a:extLst>
          </p:cNvPr>
          <p:cNvSpPr/>
          <p:nvPr/>
        </p:nvSpPr>
        <p:spPr>
          <a:xfrm>
            <a:off x="8144267" y="199010"/>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Informācijas avotu savākšana</a:t>
            </a:r>
            <a:endParaRPr lang="ru-RU" sz="2400" dirty="0">
              <a:solidFill>
                <a:prstClr val="white"/>
              </a:solidFill>
              <a:latin typeface="+mj-lt"/>
            </a:endParaRPr>
          </a:p>
        </p:txBody>
      </p:sp>
      <p:sp>
        <p:nvSpPr>
          <p:cNvPr id="3" name="Rectangle: Rounded Corners 2">
            <a:extLst>
              <a:ext uri="{FF2B5EF4-FFF2-40B4-BE49-F238E27FC236}">
                <a16:creationId xmlns:a16="http://schemas.microsoft.com/office/drawing/2014/main" id="{65E239EE-83BD-8069-9EEB-FB6CE57FBF36}"/>
              </a:ext>
            </a:extLst>
          </p:cNvPr>
          <p:cNvSpPr/>
          <p:nvPr/>
        </p:nvSpPr>
        <p:spPr>
          <a:xfrm>
            <a:off x="5148289" y="1563757"/>
            <a:ext cx="1895421" cy="4708986"/>
          </a:xfrm>
          <a:prstGeom prst="round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Informācijas avotu meklēšanas vietas</a:t>
            </a:r>
            <a:endParaRPr lang="en-GB" sz="2200" dirty="0"/>
          </a:p>
        </p:txBody>
      </p:sp>
      <p:grpSp>
        <p:nvGrpSpPr>
          <p:cNvPr id="28" name="Group 27">
            <a:extLst>
              <a:ext uri="{FF2B5EF4-FFF2-40B4-BE49-F238E27FC236}">
                <a16:creationId xmlns:a16="http://schemas.microsoft.com/office/drawing/2014/main" id="{B123D239-37BD-A29B-D92D-6C943A2F1756}"/>
              </a:ext>
            </a:extLst>
          </p:cNvPr>
          <p:cNvGrpSpPr/>
          <p:nvPr/>
        </p:nvGrpSpPr>
        <p:grpSpPr>
          <a:xfrm>
            <a:off x="4214190" y="1470991"/>
            <a:ext cx="907955" cy="4894518"/>
            <a:chOff x="3617843" y="1470991"/>
            <a:chExt cx="1530446" cy="4894518"/>
          </a:xfrm>
        </p:grpSpPr>
        <p:cxnSp>
          <p:nvCxnSpPr>
            <p:cNvPr id="15" name="Straight Connector 14">
              <a:extLst>
                <a:ext uri="{FF2B5EF4-FFF2-40B4-BE49-F238E27FC236}">
                  <a16:creationId xmlns:a16="http://schemas.microsoft.com/office/drawing/2014/main" id="{EBEBBF29-E13D-BA70-5BE8-BD82D67B3375}"/>
                </a:ext>
              </a:extLst>
            </p:cNvPr>
            <p:cNvCxnSpPr>
              <a:stCxn id="3" idx="1"/>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894AA717-D487-BB04-EE7C-E54644FC898E}"/>
                </a:ext>
              </a:extLst>
            </p:cNvPr>
            <p:cNvCxnSpPr>
              <a:cxnSpLocks/>
              <a:stCxn id="3" idx="1"/>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sp>
        <p:nvSpPr>
          <p:cNvPr id="25" name="TextBox 24">
            <a:extLst>
              <a:ext uri="{FF2B5EF4-FFF2-40B4-BE49-F238E27FC236}">
                <a16:creationId xmlns:a16="http://schemas.microsoft.com/office/drawing/2014/main" id="{AB80A316-9531-CE76-D12F-EAD74C68E318}"/>
              </a:ext>
            </a:extLst>
          </p:cNvPr>
          <p:cNvSpPr txBox="1"/>
          <p:nvPr/>
        </p:nvSpPr>
        <p:spPr>
          <a:xfrm>
            <a:off x="355604" y="1470991"/>
            <a:ext cx="3844110" cy="1446550"/>
          </a:xfrm>
          <a:prstGeom prst="rect">
            <a:avLst/>
          </a:prstGeom>
          <a:noFill/>
        </p:spPr>
        <p:txBody>
          <a:bodyPr wrap="square">
            <a:spAutoFit/>
          </a:bodyPr>
          <a:lstStyle/>
          <a:p>
            <a:pPr algn="ctr"/>
            <a:r>
              <a:rPr lang="lv-LV" sz="2200" dirty="0"/>
              <a:t>Pārlūkprogrammā, izmantojot meklēšanas funkciju ar bakalaura darbam atbilstošajiem atslēgvārdiem</a:t>
            </a:r>
          </a:p>
        </p:txBody>
      </p:sp>
      <p:pic>
        <p:nvPicPr>
          <p:cNvPr id="27" name="Picture 26">
            <a:extLst>
              <a:ext uri="{FF2B5EF4-FFF2-40B4-BE49-F238E27FC236}">
                <a16:creationId xmlns:a16="http://schemas.microsoft.com/office/drawing/2014/main" id="{29AF06E8-D69F-AEE2-3836-C75B4E4EA42D}"/>
              </a:ext>
            </a:extLst>
          </p:cNvPr>
          <p:cNvPicPr>
            <a:picLocks noChangeAspect="1"/>
          </p:cNvPicPr>
          <p:nvPr/>
        </p:nvPicPr>
        <p:blipFill>
          <a:blip r:embed="rId3"/>
          <a:stretch>
            <a:fillRect/>
          </a:stretch>
        </p:blipFill>
        <p:spPr>
          <a:xfrm>
            <a:off x="291865" y="3307330"/>
            <a:ext cx="4343859" cy="1499998"/>
          </a:xfrm>
          <a:prstGeom prst="rect">
            <a:avLst/>
          </a:prstGeom>
        </p:spPr>
      </p:pic>
      <p:grpSp>
        <p:nvGrpSpPr>
          <p:cNvPr id="29" name="Group 28">
            <a:extLst>
              <a:ext uri="{FF2B5EF4-FFF2-40B4-BE49-F238E27FC236}">
                <a16:creationId xmlns:a16="http://schemas.microsoft.com/office/drawing/2014/main" id="{792613B6-B070-60E3-3BD7-92FFD2690818}"/>
              </a:ext>
            </a:extLst>
          </p:cNvPr>
          <p:cNvGrpSpPr/>
          <p:nvPr/>
        </p:nvGrpSpPr>
        <p:grpSpPr>
          <a:xfrm rot="10800000">
            <a:off x="7058187" y="1450602"/>
            <a:ext cx="907955" cy="4894518"/>
            <a:chOff x="3617843" y="1470991"/>
            <a:chExt cx="1530446" cy="4894518"/>
          </a:xfrm>
        </p:grpSpPr>
        <p:cxnSp>
          <p:nvCxnSpPr>
            <p:cNvPr id="30" name="Straight Connector 29">
              <a:extLst>
                <a:ext uri="{FF2B5EF4-FFF2-40B4-BE49-F238E27FC236}">
                  <a16:creationId xmlns:a16="http://schemas.microsoft.com/office/drawing/2014/main" id="{70AE71EC-78B8-8B5D-6370-19F10C654C33}"/>
                </a:ext>
              </a:extLst>
            </p:cNvPr>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970F236B-0752-0B40-0EC8-7ED69AB3A0C6}"/>
                </a:ext>
              </a:extLst>
            </p:cNvPr>
            <p:cNvCxnSpPr>
              <a:cxnSpLocks/>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sp>
        <p:nvSpPr>
          <p:cNvPr id="33" name="TextBox 32">
            <a:extLst>
              <a:ext uri="{FF2B5EF4-FFF2-40B4-BE49-F238E27FC236}">
                <a16:creationId xmlns:a16="http://schemas.microsoft.com/office/drawing/2014/main" id="{B932FC11-5A64-5226-2561-D73A9F325110}"/>
              </a:ext>
            </a:extLst>
          </p:cNvPr>
          <p:cNvSpPr txBox="1"/>
          <p:nvPr/>
        </p:nvSpPr>
        <p:spPr>
          <a:xfrm>
            <a:off x="7966142" y="1450602"/>
            <a:ext cx="4035458" cy="1446550"/>
          </a:xfrm>
          <a:prstGeom prst="rect">
            <a:avLst/>
          </a:prstGeom>
          <a:noFill/>
        </p:spPr>
        <p:txBody>
          <a:bodyPr wrap="square">
            <a:spAutoFit/>
          </a:bodyPr>
          <a:lstStyle/>
          <a:p>
            <a:pPr algn="ctr"/>
            <a:r>
              <a:rPr lang="lv-LV" sz="2200" dirty="0"/>
              <a:t>RTU bibliotēkā esošajās elektroniskajās datu bāzēs (</a:t>
            </a:r>
            <a:r>
              <a:rPr lang="es-ES" sz="2200" dirty="0"/>
              <a:t>IEEE </a:t>
            </a:r>
            <a:r>
              <a:rPr lang="es-ES" sz="2200" dirty="0" err="1"/>
              <a:t>Xplore</a:t>
            </a:r>
            <a:r>
              <a:rPr lang="es-ES" sz="2200" dirty="0"/>
              <a:t> Digital Library, ACM Digital Library un citas</a:t>
            </a:r>
            <a:r>
              <a:rPr lang="lv-LV" sz="2200" dirty="0"/>
              <a:t>)</a:t>
            </a:r>
          </a:p>
        </p:txBody>
      </p:sp>
      <p:pic>
        <p:nvPicPr>
          <p:cNvPr id="35" name="Picture 34">
            <a:extLst>
              <a:ext uri="{FF2B5EF4-FFF2-40B4-BE49-F238E27FC236}">
                <a16:creationId xmlns:a16="http://schemas.microsoft.com/office/drawing/2014/main" id="{98A5FF67-C94D-58CD-8045-AE60A9191F28}"/>
              </a:ext>
            </a:extLst>
          </p:cNvPr>
          <p:cNvPicPr>
            <a:picLocks noChangeAspect="1"/>
          </p:cNvPicPr>
          <p:nvPr/>
        </p:nvPicPr>
        <p:blipFill>
          <a:blip r:embed="rId4"/>
          <a:stretch>
            <a:fillRect/>
          </a:stretch>
        </p:blipFill>
        <p:spPr>
          <a:xfrm>
            <a:off x="7945413" y="3137174"/>
            <a:ext cx="4215280" cy="2824471"/>
          </a:xfrm>
          <a:prstGeom prst="rect">
            <a:avLst/>
          </a:prstGeom>
        </p:spPr>
      </p:pic>
    </p:spTree>
    <p:extLst>
      <p:ext uri="{BB962C8B-B14F-4D97-AF65-F5344CB8AC3E}">
        <p14:creationId xmlns:p14="http://schemas.microsoft.com/office/powerpoint/2010/main" val="3939110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291E1DC-3FB9-86D5-3D05-ED2F64A64F86}"/>
              </a:ext>
            </a:extLst>
          </p:cNvPr>
          <p:cNvSpPr>
            <a:spLocks noGrp="1"/>
          </p:cNvSpPr>
          <p:nvPr>
            <p:ph type="sldNum" sz="quarter" idx="4"/>
          </p:nvPr>
        </p:nvSpPr>
        <p:spPr/>
        <p:txBody>
          <a:bodyPr/>
          <a:lstStyle/>
          <a:p>
            <a:r>
              <a:rPr lang="en-US"/>
              <a:t>Rīgas Tehniskā universitāte</a:t>
            </a:r>
            <a:endParaRPr lang="en-US" dirty="0"/>
          </a:p>
        </p:txBody>
      </p:sp>
      <p:sp>
        <p:nvSpPr>
          <p:cNvPr id="3" name="Rounded Rectangle 21">
            <a:extLst>
              <a:ext uri="{FF2B5EF4-FFF2-40B4-BE49-F238E27FC236}">
                <a16:creationId xmlns:a16="http://schemas.microsoft.com/office/drawing/2014/main" id="{F876185A-60A9-EE10-0A2F-EA4EEA015E29}"/>
              </a:ext>
            </a:extLst>
          </p:cNvPr>
          <p:cNvSpPr/>
          <p:nvPr/>
        </p:nvSpPr>
        <p:spPr>
          <a:xfrm>
            <a:off x="8144267" y="199010"/>
            <a:ext cx="3871809" cy="96062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Informācijas avotu savākšana</a:t>
            </a:r>
            <a:endParaRPr lang="ru-RU" sz="2400" dirty="0">
              <a:solidFill>
                <a:prstClr val="white"/>
              </a:solidFill>
              <a:latin typeface="+mj-lt"/>
            </a:endParaRPr>
          </a:p>
        </p:txBody>
      </p:sp>
      <p:sp>
        <p:nvSpPr>
          <p:cNvPr id="5" name="TextBox 4">
            <a:extLst>
              <a:ext uri="{FF2B5EF4-FFF2-40B4-BE49-F238E27FC236}">
                <a16:creationId xmlns:a16="http://schemas.microsoft.com/office/drawing/2014/main" id="{FC5FC8B4-B36B-F251-A51F-A44C457BD13A}"/>
              </a:ext>
            </a:extLst>
          </p:cNvPr>
          <p:cNvSpPr txBox="1"/>
          <p:nvPr/>
        </p:nvSpPr>
        <p:spPr>
          <a:xfrm>
            <a:off x="601871" y="4452617"/>
            <a:ext cx="2202290" cy="1569660"/>
          </a:xfrm>
          <a:prstGeom prst="rect">
            <a:avLst/>
          </a:prstGeom>
          <a:noFill/>
        </p:spPr>
        <p:txBody>
          <a:bodyPr wrap="square" rtlCol="0">
            <a:spAutoFit/>
          </a:bodyPr>
          <a:lstStyle/>
          <a:p>
            <a:pPr algn="ctr"/>
            <a:r>
              <a:rPr lang="lv-LV" sz="2400" b="1" dirty="0">
                <a:solidFill>
                  <a:srgbClr val="FF0000"/>
                </a:solidFill>
              </a:rPr>
              <a:t>NAV </a:t>
            </a:r>
            <a:r>
              <a:rPr lang="lv-LV" sz="2400" dirty="0"/>
              <a:t>jāizmanto šādi informācijas avoti</a:t>
            </a:r>
            <a:endParaRPr lang="en-GB" sz="2400" dirty="0"/>
          </a:p>
        </p:txBody>
      </p:sp>
      <p:pic>
        <p:nvPicPr>
          <p:cNvPr id="6" name="Graphic 5" descr="No sign with solid fill">
            <a:extLst>
              <a:ext uri="{FF2B5EF4-FFF2-40B4-BE49-F238E27FC236}">
                <a16:creationId xmlns:a16="http://schemas.microsoft.com/office/drawing/2014/main" id="{F009DC37-D12D-ED44-D029-A65AF976029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65201" y="2613657"/>
            <a:ext cx="1838960" cy="1838960"/>
          </a:xfrm>
          <a:prstGeom prst="rect">
            <a:avLst/>
          </a:prstGeom>
        </p:spPr>
      </p:pic>
      <p:sp>
        <p:nvSpPr>
          <p:cNvPr id="9" name="Rectangle: Rounded Corners 8">
            <a:extLst>
              <a:ext uri="{FF2B5EF4-FFF2-40B4-BE49-F238E27FC236}">
                <a16:creationId xmlns:a16="http://schemas.microsoft.com/office/drawing/2014/main" id="{F1685BBC-762D-FB91-9AC6-F7D4AA4CA3F7}"/>
              </a:ext>
            </a:extLst>
          </p:cNvPr>
          <p:cNvSpPr/>
          <p:nvPr/>
        </p:nvSpPr>
        <p:spPr>
          <a:xfrm>
            <a:off x="3540760" y="1526537"/>
            <a:ext cx="7517075" cy="79248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Wikipedia</a:t>
            </a:r>
          </a:p>
        </p:txBody>
      </p:sp>
      <p:sp>
        <p:nvSpPr>
          <p:cNvPr id="10" name="Rectangle: Rounded Corners 9">
            <a:extLst>
              <a:ext uri="{FF2B5EF4-FFF2-40B4-BE49-F238E27FC236}">
                <a16:creationId xmlns:a16="http://schemas.microsoft.com/office/drawing/2014/main" id="{A1503CE7-C154-73BC-484F-C5385D8DACCB}"/>
              </a:ext>
            </a:extLst>
          </p:cNvPr>
          <p:cNvSpPr/>
          <p:nvPr/>
        </p:nvSpPr>
        <p:spPr>
          <a:xfrm>
            <a:off x="3540760" y="2613657"/>
            <a:ext cx="7517075" cy="79248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Personīgi un dažādu organizāciju blogi</a:t>
            </a:r>
          </a:p>
        </p:txBody>
      </p:sp>
      <p:sp>
        <p:nvSpPr>
          <p:cNvPr id="11" name="Rectangle: Rounded Corners 10">
            <a:extLst>
              <a:ext uri="{FF2B5EF4-FFF2-40B4-BE49-F238E27FC236}">
                <a16:creationId xmlns:a16="http://schemas.microsoft.com/office/drawing/2014/main" id="{7A71B468-EA9A-6CC5-1765-6927D6D69970}"/>
              </a:ext>
            </a:extLst>
          </p:cNvPr>
          <p:cNvSpPr/>
          <p:nvPr/>
        </p:nvSpPr>
        <p:spPr>
          <a:xfrm>
            <a:off x="3540760" y="3743991"/>
            <a:ext cx="7517075" cy="79248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Jebkādi raksti un tīmekļa vietnes bez autora vārda un publikācijas gada</a:t>
            </a:r>
          </a:p>
        </p:txBody>
      </p:sp>
      <p:sp>
        <p:nvSpPr>
          <p:cNvPr id="12" name="Rectangle: Rounded Corners 11">
            <a:extLst>
              <a:ext uri="{FF2B5EF4-FFF2-40B4-BE49-F238E27FC236}">
                <a16:creationId xmlns:a16="http://schemas.microsoft.com/office/drawing/2014/main" id="{C337D099-D0D4-3F83-117C-6229E03CDA50}"/>
              </a:ext>
            </a:extLst>
          </p:cNvPr>
          <p:cNvSpPr/>
          <p:nvPr/>
        </p:nvSpPr>
        <p:spPr>
          <a:xfrm>
            <a:off x="3540760" y="4855949"/>
            <a:ext cx="7517075" cy="79248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Studentu referāti un studiju kursu darbi</a:t>
            </a:r>
          </a:p>
        </p:txBody>
      </p:sp>
      <p:cxnSp>
        <p:nvCxnSpPr>
          <p:cNvPr id="13" name="Straight Connector 12">
            <a:extLst>
              <a:ext uri="{FF2B5EF4-FFF2-40B4-BE49-F238E27FC236}">
                <a16:creationId xmlns:a16="http://schemas.microsoft.com/office/drawing/2014/main" id="{EF549673-7A9E-1624-721C-D3537F30C514}"/>
              </a:ext>
            </a:extLst>
          </p:cNvPr>
          <p:cNvCxnSpPr>
            <a:cxnSpLocks/>
            <a:stCxn id="6" idx="3"/>
            <a:endCxn id="9" idx="1"/>
          </p:cNvCxnSpPr>
          <p:nvPr/>
        </p:nvCxnSpPr>
        <p:spPr>
          <a:xfrm flipV="1">
            <a:off x="2804161" y="1922777"/>
            <a:ext cx="736599" cy="161036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95F9A2EC-FA86-730A-B1AF-7EF5D93190CF}"/>
              </a:ext>
            </a:extLst>
          </p:cNvPr>
          <p:cNvCxnSpPr>
            <a:cxnSpLocks/>
            <a:stCxn id="6" idx="3"/>
            <a:endCxn id="10" idx="1"/>
          </p:cNvCxnSpPr>
          <p:nvPr/>
        </p:nvCxnSpPr>
        <p:spPr>
          <a:xfrm flipV="1">
            <a:off x="2804161" y="3009897"/>
            <a:ext cx="736599" cy="52324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C0B00CA4-0542-2CD6-1CEB-0E5B75BFF416}"/>
              </a:ext>
            </a:extLst>
          </p:cNvPr>
          <p:cNvCxnSpPr>
            <a:cxnSpLocks/>
            <a:stCxn id="6" idx="3"/>
            <a:endCxn id="11" idx="1"/>
          </p:cNvCxnSpPr>
          <p:nvPr/>
        </p:nvCxnSpPr>
        <p:spPr>
          <a:xfrm>
            <a:off x="2804161" y="3533137"/>
            <a:ext cx="736599" cy="607094"/>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C47D804B-79D8-5457-686D-5ABF7879C9A5}"/>
              </a:ext>
            </a:extLst>
          </p:cNvPr>
          <p:cNvCxnSpPr>
            <a:cxnSpLocks/>
            <a:stCxn id="6" idx="3"/>
            <a:endCxn id="12" idx="1"/>
          </p:cNvCxnSpPr>
          <p:nvPr/>
        </p:nvCxnSpPr>
        <p:spPr>
          <a:xfrm>
            <a:off x="2804161" y="3533137"/>
            <a:ext cx="736599" cy="1719052"/>
          </a:xfrm>
          <a:prstGeom prst="line">
            <a:avLst/>
          </a:prstGeom>
          <a:ln w="285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15325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a:t>Rīgas Tehniskā universitāte</a:t>
            </a:r>
            <a:endParaRPr lang="en-US" dirty="0"/>
          </a:p>
        </p:txBody>
      </p:sp>
      <p:sp>
        <p:nvSpPr>
          <p:cNvPr id="12" name="TextBox 11">
            <a:extLst>
              <a:ext uri="{FF2B5EF4-FFF2-40B4-BE49-F238E27FC236}">
                <a16:creationId xmlns:a16="http://schemas.microsoft.com/office/drawing/2014/main" id="{49B213E5-282A-B165-DC6D-7B8A6785DA2F}"/>
              </a:ext>
            </a:extLst>
          </p:cNvPr>
          <p:cNvSpPr txBox="1"/>
          <p:nvPr/>
        </p:nvSpPr>
        <p:spPr>
          <a:xfrm>
            <a:off x="280086" y="478291"/>
            <a:ext cx="7725994" cy="1877437"/>
          </a:xfrm>
          <a:prstGeom prst="rect">
            <a:avLst/>
          </a:prstGeom>
          <a:noFill/>
        </p:spPr>
        <p:txBody>
          <a:bodyPr wrap="square" rtlCol="0">
            <a:spAutoFit/>
          </a:bodyPr>
          <a:lstStyle/>
          <a:p>
            <a:pPr marL="450850" indent="-450850" defTabSz="914400" fontAlgn="base">
              <a:spcBef>
                <a:spcPct val="0"/>
              </a:spcBef>
              <a:spcAft>
                <a:spcPts val="2400"/>
              </a:spcAft>
              <a:buFont typeface="Wingdings" panose="05000000000000000000" pitchFamily="2" charset="2"/>
              <a:buChar char="ü"/>
              <a:tabLst>
                <a:tab pos="0" algn="l"/>
              </a:tabLst>
              <a:defRPr/>
            </a:pPr>
            <a:r>
              <a:rPr lang="lv-LV" sz="2400" dirty="0"/>
              <a:t>Lai būtu par ko rakstīt bakalaura darbā, ir jālasa un jālasa</a:t>
            </a:r>
          </a:p>
          <a:p>
            <a:pPr marL="450850" indent="-450850" defTabSz="914400" fontAlgn="base">
              <a:spcBef>
                <a:spcPct val="0"/>
              </a:spcBef>
              <a:spcAft>
                <a:spcPts val="2400"/>
              </a:spcAft>
              <a:buFont typeface="Wingdings" panose="05000000000000000000" pitchFamily="2" charset="2"/>
              <a:buChar char="ü"/>
              <a:tabLst>
                <a:tab pos="0" algn="l"/>
              </a:tabLst>
              <a:defRPr/>
            </a:pPr>
            <a:r>
              <a:rPr lang="lv-LV" sz="2400" dirty="0"/>
              <a:t>Lasīšanas procesā būtu jāfiksē tie aspekti, kas ir svarīgi bakalaura darba tēmai</a:t>
            </a:r>
          </a:p>
        </p:txBody>
      </p:sp>
      <p:sp>
        <p:nvSpPr>
          <p:cNvPr id="2" name="Rounded Rectangle 11">
            <a:extLst>
              <a:ext uri="{FF2B5EF4-FFF2-40B4-BE49-F238E27FC236}">
                <a16:creationId xmlns:a16="http://schemas.microsoft.com/office/drawing/2014/main" id="{5DE9D39C-D448-D643-D5ED-C1576D4FBA63}"/>
              </a:ext>
            </a:extLst>
          </p:cNvPr>
          <p:cNvSpPr/>
          <p:nvPr/>
        </p:nvSpPr>
        <p:spPr>
          <a:xfrm>
            <a:off x="8249249" y="363965"/>
            <a:ext cx="3662665" cy="960624"/>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Informācijas avotu       izlasīšana un analīze</a:t>
            </a:r>
            <a:endParaRPr lang="ru-RU" sz="2400" dirty="0">
              <a:solidFill>
                <a:prstClr val="white"/>
              </a:solidFill>
              <a:latin typeface="+mj-lt"/>
            </a:endParaRPr>
          </a:p>
        </p:txBody>
      </p:sp>
      <p:sp>
        <p:nvSpPr>
          <p:cNvPr id="8" name="TextBox 7">
            <a:extLst>
              <a:ext uri="{FF2B5EF4-FFF2-40B4-BE49-F238E27FC236}">
                <a16:creationId xmlns:a16="http://schemas.microsoft.com/office/drawing/2014/main" id="{7557B460-EACE-0E9D-4430-60FA9E21808A}"/>
              </a:ext>
            </a:extLst>
          </p:cNvPr>
          <p:cNvSpPr txBox="1"/>
          <p:nvPr/>
        </p:nvSpPr>
        <p:spPr>
          <a:xfrm>
            <a:off x="280086" y="2596296"/>
            <a:ext cx="11631828" cy="1508105"/>
          </a:xfrm>
          <a:prstGeom prst="rect">
            <a:avLst/>
          </a:prstGeom>
          <a:noFill/>
        </p:spPr>
        <p:txBody>
          <a:bodyPr wrap="square">
            <a:spAutoFit/>
          </a:bodyPr>
          <a:lstStyle/>
          <a:p>
            <a:pPr marL="450850" indent="-450850" defTabSz="914400" fontAlgn="base">
              <a:spcBef>
                <a:spcPct val="0"/>
              </a:spcBef>
              <a:spcAft>
                <a:spcPts val="2400"/>
              </a:spcAft>
              <a:buFont typeface="Wingdings" panose="05000000000000000000" pitchFamily="2" charset="2"/>
              <a:buChar char="ü"/>
              <a:tabLst>
                <a:tab pos="0" algn="l"/>
              </a:tabLst>
              <a:defRPr/>
            </a:pPr>
            <a:r>
              <a:rPr lang="lv-LV" sz="2400" dirty="0"/>
              <a:t>Ir jāveido piezīmes, nevis konspekts</a:t>
            </a:r>
          </a:p>
          <a:p>
            <a:pPr marL="450850" indent="-450850" defTabSz="914400" fontAlgn="base">
              <a:spcBef>
                <a:spcPct val="0"/>
              </a:spcBef>
              <a:spcAft>
                <a:spcPts val="2400"/>
              </a:spcAft>
              <a:buFont typeface="Wingdings" panose="05000000000000000000" pitchFamily="2" charset="2"/>
              <a:buChar char="ü"/>
              <a:tabLst>
                <a:tab pos="0" algn="l"/>
              </a:tabLst>
              <a:defRPr/>
            </a:pPr>
            <a:r>
              <a:rPr lang="lv-LV" sz="2400" dirty="0"/>
              <a:t>Izrakstītais saturs būtu jāsaglabā kopā ar atsauci uz informācijas avotu, lai izvairītos no plaģiātisma</a:t>
            </a:r>
            <a:r>
              <a:rPr lang="en-GB" sz="2400" dirty="0"/>
              <a:t> </a:t>
            </a:r>
            <a:r>
              <a:rPr lang="en-GB" sz="2400" dirty="0" err="1"/>
              <a:t>bakalaura</a:t>
            </a:r>
            <a:r>
              <a:rPr lang="en-GB" sz="2400" dirty="0"/>
              <a:t> </a:t>
            </a:r>
            <a:r>
              <a:rPr lang="en-GB" sz="2400" dirty="0" err="1"/>
              <a:t>darba</a:t>
            </a:r>
            <a:r>
              <a:rPr lang="en-GB" sz="2400" dirty="0"/>
              <a:t> gala </a:t>
            </a:r>
            <a:r>
              <a:rPr lang="en-GB" sz="2400" dirty="0" err="1"/>
              <a:t>versijas</a:t>
            </a:r>
            <a:r>
              <a:rPr lang="en-GB" sz="2400" dirty="0"/>
              <a:t> </a:t>
            </a:r>
            <a:r>
              <a:rPr lang="en-GB" sz="2400" dirty="0" err="1"/>
              <a:t>raks</a:t>
            </a:r>
            <a:r>
              <a:rPr lang="lv-LV" sz="2400" dirty="0"/>
              <a:t>tīšanas laikā</a:t>
            </a:r>
          </a:p>
        </p:txBody>
      </p:sp>
      <p:pic>
        <p:nvPicPr>
          <p:cNvPr id="5" name="Picture 4">
            <a:extLst>
              <a:ext uri="{FF2B5EF4-FFF2-40B4-BE49-F238E27FC236}">
                <a16:creationId xmlns:a16="http://schemas.microsoft.com/office/drawing/2014/main" id="{5269BB70-5249-368C-21F6-A8CEBFDA0E1B}"/>
              </a:ext>
            </a:extLst>
          </p:cNvPr>
          <p:cNvPicPr>
            <a:picLocks noChangeAspect="1"/>
          </p:cNvPicPr>
          <p:nvPr/>
        </p:nvPicPr>
        <p:blipFill>
          <a:blip r:embed="rId2"/>
          <a:stretch>
            <a:fillRect/>
          </a:stretch>
        </p:blipFill>
        <p:spPr>
          <a:xfrm>
            <a:off x="2511258" y="4350049"/>
            <a:ext cx="8433787" cy="1508105"/>
          </a:xfrm>
          <a:prstGeom prst="rect">
            <a:avLst/>
          </a:prstGeom>
        </p:spPr>
      </p:pic>
    </p:spTree>
    <p:extLst>
      <p:ext uri="{BB962C8B-B14F-4D97-AF65-F5344CB8AC3E}">
        <p14:creationId xmlns:p14="http://schemas.microsoft.com/office/powerpoint/2010/main" val="541057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2EB1F42-2B21-EFB4-BE78-B771E0C9D60A}"/>
              </a:ext>
            </a:extLst>
          </p:cNvPr>
          <p:cNvSpPr>
            <a:spLocks noGrp="1"/>
          </p:cNvSpPr>
          <p:nvPr>
            <p:ph type="sldNum" sz="quarter" idx="4"/>
          </p:nvPr>
        </p:nvSpPr>
        <p:spPr/>
        <p:txBody>
          <a:bodyPr/>
          <a:lstStyle/>
          <a:p>
            <a:r>
              <a:rPr lang="en-US"/>
              <a:t>Rīgas Tehniskā universitāte</a:t>
            </a:r>
            <a:endParaRPr lang="en-US" dirty="0"/>
          </a:p>
        </p:txBody>
      </p:sp>
      <p:sp>
        <p:nvSpPr>
          <p:cNvPr id="12" name="TextBox 11">
            <a:extLst>
              <a:ext uri="{FF2B5EF4-FFF2-40B4-BE49-F238E27FC236}">
                <a16:creationId xmlns:a16="http://schemas.microsoft.com/office/drawing/2014/main" id="{3CC5476F-1B84-9C96-F99C-93CE4EDE5197}"/>
              </a:ext>
            </a:extLst>
          </p:cNvPr>
          <p:cNvSpPr txBox="1"/>
          <p:nvPr/>
        </p:nvSpPr>
        <p:spPr>
          <a:xfrm>
            <a:off x="404658" y="377694"/>
            <a:ext cx="10058401" cy="2477601"/>
          </a:xfrm>
          <a:prstGeom prst="rect">
            <a:avLst/>
          </a:prstGeom>
          <a:noFill/>
        </p:spPr>
        <p:txBody>
          <a:bodyPr wrap="square" rtlCol="0">
            <a:spAutoFit/>
          </a:bodyPr>
          <a:lstStyle/>
          <a:p>
            <a:pPr marL="450850" indent="-450850" defTabSz="914400" fontAlgn="base">
              <a:spcBef>
                <a:spcPct val="0"/>
              </a:spcBef>
              <a:spcAft>
                <a:spcPts val="1200"/>
              </a:spcAft>
              <a:buFont typeface="Wingdings" panose="05000000000000000000" pitchFamily="2" charset="2"/>
              <a:buChar char="ü"/>
              <a:defRPr/>
            </a:pPr>
            <a:r>
              <a:rPr lang="lv-LV" sz="2400" dirty="0"/>
              <a:t>Katram iepriekš identificētajam aspektam ir jānosaka:</a:t>
            </a:r>
          </a:p>
          <a:p>
            <a:pPr marL="893763" indent="-355600" defTabSz="914400" fontAlgn="base">
              <a:spcBef>
                <a:spcPct val="0"/>
              </a:spcBef>
              <a:spcAft>
                <a:spcPts val="600"/>
              </a:spcAft>
              <a:buFont typeface="Wingdings" panose="05000000000000000000" pitchFamily="2" charset="2"/>
              <a:buChar char="§"/>
              <a:defRPr/>
            </a:pPr>
            <a:r>
              <a:rPr lang="lv-LV" sz="2400" dirty="0"/>
              <a:t>līdzības </a:t>
            </a:r>
          </a:p>
          <a:p>
            <a:pPr marL="893763" indent="-355600" defTabSz="914400" fontAlgn="base">
              <a:spcBef>
                <a:spcPct val="0"/>
              </a:spcBef>
              <a:spcAft>
                <a:spcPts val="600"/>
              </a:spcAft>
              <a:buFont typeface="Wingdings" panose="05000000000000000000" pitchFamily="2" charset="2"/>
              <a:buChar char="§"/>
              <a:defRPr/>
            </a:pPr>
            <a:r>
              <a:rPr lang="lv-LV" sz="2400" dirty="0"/>
              <a:t>atšķirības </a:t>
            </a:r>
          </a:p>
          <a:p>
            <a:pPr marL="893763" indent="-355600" defTabSz="914400" fontAlgn="base">
              <a:spcBef>
                <a:spcPct val="0"/>
              </a:spcBef>
              <a:spcAft>
                <a:spcPts val="1800"/>
              </a:spcAft>
              <a:buFont typeface="Wingdings" panose="05000000000000000000" pitchFamily="2" charset="2"/>
              <a:buChar char="§"/>
              <a:defRPr/>
            </a:pPr>
            <a:r>
              <a:rPr lang="lv-LV" sz="2400" dirty="0"/>
              <a:t>speciālgadījumi </a:t>
            </a:r>
          </a:p>
          <a:p>
            <a:pPr marL="450850" indent="-450850" defTabSz="914400" fontAlgn="base">
              <a:spcBef>
                <a:spcPct val="0"/>
              </a:spcBef>
              <a:spcAft>
                <a:spcPts val="2400"/>
              </a:spcAft>
              <a:buFont typeface="Wingdings" panose="05000000000000000000" pitchFamily="2" charset="2"/>
              <a:buChar char="ü"/>
              <a:defRPr/>
            </a:pPr>
            <a:r>
              <a:rPr lang="lv-LV" sz="2400" dirty="0"/>
              <a:t>Lietojot atsauces, ir jāsaglabā arī norādes uz informācijas avotiem</a:t>
            </a:r>
          </a:p>
        </p:txBody>
      </p:sp>
      <p:sp>
        <p:nvSpPr>
          <p:cNvPr id="2" name="Rounded Rectangle 12">
            <a:extLst>
              <a:ext uri="{FF2B5EF4-FFF2-40B4-BE49-F238E27FC236}">
                <a16:creationId xmlns:a16="http://schemas.microsoft.com/office/drawing/2014/main" id="{EE037BCE-7842-8D6A-4026-EF53080BF63F}"/>
              </a:ext>
            </a:extLst>
          </p:cNvPr>
          <p:cNvSpPr/>
          <p:nvPr/>
        </p:nvSpPr>
        <p:spPr>
          <a:xfrm>
            <a:off x="8574787" y="384268"/>
            <a:ext cx="3212555" cy="960624"/>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Izlasīto faktu apkopošana</a:t>
            </a:r>
            <a:endParaRPr lang="ru-RU" sz="2400" dirty="0">
              <a:solidFill>
                <a:prstClr val="white"/>
              </a:solidFill>
              <a:latin typeface="+mj-lt"/>
            </a:endParaRPr>
          </a:p>
        </p:txBody>
      </p:sp>
      <p:pic>
        <p:nvPicPr>
          <p:cNvPr id="6" name="Picture 5">
            <a:extLst>
              <a:ext uri="{FF2B5EF4-FFF2-40B4-BE49-F238E27FC236}">
                <a16:creationId xmlns:a16="http://schemas.microsoft.com/office/drawing/2014/main" id="{850BDC08-2FEA-3AE0-E5A6-18F88C504E6E}"/>
              </a:ext>
            </a:extLst>
          </p:cNvPr>
          <p:cNvPicPr>
            <a:picLocks noChangeAspect="1"/>
          </p:cNvPicPr>
          <p:nvPr/>
        </p:nvPicPr>
        <p:blipFill>
          <a:blip r:embed="rId2"/>
          <a:stretch>
            <a:fillRect/>
          </a:stretch>
        </p:blipFill>
        <p:spPr>
          <a:xfrm>
            <a:off x="2696716" y="3429000"/>
            <a:ext cx="6392167" cy="1629002"/>
          </a:xfrm>
          <a:prstGeom prst="rect">
            <a:avLst/>
          </a:prstGeom>
        </p:spPr>
      </p:pic>
    </p:spTree>
    <p:extLst>
      <p:ext uri="{BB962C8B-B14F-4D97-AF65-F5344CB8AC3E}">
        <p14:creationId xmlns:p14="http://schemas.microsoft.com/office/powerpoint/2010/main" val="40201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12CF12-BBB3-3D9F-EC85-F8708DBD54F6}"/>
              </a:ext>
            </a:extLst>
          </p:cNvPr>
          <p:cNvSpPr>
            <a:spLocks noGrp="1"/>
          </p:cNvSpPr>
          <p:nvPr>
            <p:ph type="sldNum" sz="quarter" idx="4"/>
          </p:nvPr>
        </p:nvSpPr>
        <p:spPr/>
        <p:txBody>
          <a:bodyPr/>
          <a:lstStyle/>
          <a:p>
            <a:r>
              <a:rPr lang="en-US"/>
              <a:t>Rīgas Tehniskā universitāte</a:t>
            </a:r>
            <a:endParaRPr lang="en-US" dirty="0"/>
          </a:p>
        </p:txBody>
      </p:sp>
      <p:sp>
        <p:nvSpPr>
          <p:cNvPr id="7" name="Oval 6">
            <a:extLst>
              <a:ext uri="{FF2B5EF4-FFF2-40B4-BE49-F238E27FC236}">
                <a16:creationId xmlns:a16="http://schemas.microsoft.com/office/drawing/2014/main" id="{5BDC2061-D2D3-9C97-9350-609F869D0997}"/>
              </a:ext>
            </a:extLst>
          </p:cNvPr>
          <p:cNvSpPr/>
          <p:nvPr/>
        </p:nvSpPr>
        <p:spPr>
          <a:xfrm>
            <a:off x="4200549" y="1600484"/>
            <a:ext cx="187926" cy="196682"/>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8" name="Oval 7">
            <a:extLst>
              <a:ext uri="{FF2B5EF4-FFF2-40B4-BE49-F238E27FC236}">
                <a16:creationId xmlns:a16="http://schemas.microsoft.com/office/drawing/2014/main" id="{FF5036A6-0E2B-41D4-FB7B-79D30BCF72A5}"/>
              </a:ext>
            </a:extLst>
          </p:cNvPr>
          <p:cNvSpPr/>
          <p:nvPr/>
        </p:nvSpPr>
        <p:spPr>
          <a:xfrm>
            <a:off x="4808088" y="1600484"/>
            <a:ext cx="187926" cy="19668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9" name="Oval 8">
            <a:extLst>
              <a:ext uri="{FF2B5EF4-FFF2-40B4-BE49-F238E27FC236}">
                <a16:creationId xmlns:a16="http://schemas.microsoft.com/office/drawing/2014/main" id="{C5BB8004-8FC5-184D-F6B4-8F1EC16492DA}"/>
              </a:ext>
            </a:extLst>
          </p:cNvPr>
          <p:cNvSpPr/>
          <p:nvPr/>
        </p:nvSpPr>
        <p:spPr>
          <a:xfrm>
            <a:off x="5371867" y="1600484"/>
            <a:ext cx="187926" cy="196682"/>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10" name="Oval 9">
            <a:extLst>
              <a:ext uri="{FF2B5EF4-FFF2-40B4-BE49-F238E27FC236}">
                <a16:creationId xmlns:a16="http://schemas.microsoft.com/office/drawing/2014/main" id="{68EEEE97-3B51-6A9A-61CB-330377721C80}"/>
              </a:ext>
            </a:extLst>
          </p:cNvPr>
          <p:cNvSpPr/>
          <p:nvPr/>
        </p:nvSpPr>
        <p:spPr>
          <a:xfrm>
            <a:off x="5675636"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11" name="Oval 10">
            <a:extLst>
              <a:ext uri="{FF2B5EF4-FFF2-40B4-BE49-F238E27FC236}">
                <a16:creationId xmlns:a16="http://schemas.microsoft.com/office/drawing/2014/main" id="{8E700E4A-CE6A-150E-0537-A7A77DE218E2}"/>
              </a:ext>
            </a:extLst>
          </p:cNvPr>
          <p:cNvSpPr/>
          <p:nvPr/>
        </p:nvSpPr>
        <p:spPr>
          <a:xfrm>
            <a:off x="5956790"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12" name="Oval 11">
            <a:extLst>
              <a:ext uri="{FF2B5EF4-FFF2-40B4-BE49-F238E27FC236}">
                <a16:creationId xmlns:a16="http://schemas.microsoft.com/office/drawing/2014/main" id="{97216654-CEE5-4719-B973-F73F39BDCA83}"/>
              </a:ext>
            </a:extLst>
          </p:cNvPr>
          <p:cNvSpPr/>
          <p:nvPr/>
        </p:nvSpPr>
        <p:spPr>
          <a:xfrm>
            <a:off x="8009376"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13" name="TextBox 12">
            <a:extLst>
              <a:ext uri="{FF2B5EF4-FFF2-40B4-BE49-F238E27FC236}">
                <a16:creationId xmlns:a16="http://schemas.microsoft.com/office/drawing/2014/main" id="{A031F865-FD87-CB81-47DA-3CA5F8841AA2}"/>
              </a:ext>
            </a:extLst>
          </p:cNvPr>
          <p:cNvSpPr txBox="1"/>
          <p:nvPr/>
        </p:nvSpPr>
        <p:spPr>
          <a:xfrm>
            <a:off x="4048665" y="1329781"/>
            <a:ext cx="491696" cy="300082"/>
          </a:xfrm>
          <a:prstGeom prst="rect">
            <a:avLst/>
          </a:prstGeom>
          <a:noFill/>
        </p:spPr>
        <p:txBody>
          <a:bodyPr wrap="square" rtlCol="0">
            <a:spAutoFit/>
          </a:bodyPr>
          <a:lstStyle/>
          <a:p>
            <a:pPr algn="ctr" defTabSz="914400" fontAlgn="base">
              <a:spcBef>
                <a:spcPct val="0"/>
              </a:spcBef>
              <a:spcAft>
                <a:spcPct val="0"/>
              </a:spcAft>
              <a:defRPr/>
            </a:pPr>
            <a:r>
              <a:rPr lang="lv-LV" sz="1350" dirty="0">
                <a:solidFill>
                  <a:prstClr val="black"/>
                </a:solidFill>
                <a:latin typeface="+mj-lt"/>
              </a:rPr>
              <a:t>i</a:t>
            </a:r>
            <a:r>
              <a:rPr lang="lv-LV" sz="1350" baseline="-25000" dirty="0">
                <a:solidFill>
                  <a:prstClr val="black"/>
                </a:solidFill>
                <a:latin typeface="+mj-lt"/>
              </a:rPr>
              <a:t>1</a:t>
            </a:r>
            <a:endParaRPr lang="ru-RU" sz="1350" baseline="-25000" dirty="0">
              <a:solidFill>
                <a:prstClr val="black"/>
              </a:solidFill>
              <a:latin typeface="+mj-lt"/>
            </a:endParaRPr>
          </a:p>
        </p:txBody>
      </p:sp>
      <p:sp>
        <p:nvSpPr>
          <p:cNvPr id="14" name="TextBox 13">
            <a:extLst>
              <a:ext uri="{FF2B5EF4-FFF2-40B4-BE49-F238E27FC236}">
                <a16:creationId xmlns:a16="http://schemas.microsoft.com/office/drawing/2014/main" id="{67C84C18-A228-AFD2-576F-D0931F47E10A}"/>
              </a:ext>
            </a:extLst>
          </p:cNvPr>
          <p:cNvSpPr txBox="1"/>
          <p:nvPr/>
        </p:nvSpPr>
        <p:spPr>
          <a:xfrm>
            <a:off x="5219982" y="1329781"/>
            <a:ext cx="491696" cy="300082"/>
          </a:xfrm>
          <a:prstGeom prst="rect">
            <a:avLst/>
          </a:prstGeom>
          <a:noFill/>
        </p:spPr>
        <p:txBody>
          <a:bodyPr wrap="square" rtlCol="0">
            <a:spAutoFit/>
          </a:bodyPr>
          <a:lstStyle/>
          <a:p>
            <a:pPr algn="ctr" defTabSz="914400" fontAlgn="base">
              <a:spcBef>
                <a:spcPct val="0"/>
              </a:spcBef>
              <a:spcAft>
                <a:spcPct val="0"/>
              </a:spcAft>
              <a:defRPr/>
            </a:pPr>
            <a:r>
              <a:rPr lang="lv-LV" sz="1350" dirty="0" err="1">
                <a:solidFill>
                  <a:prstClr val="black"/>
                </a:solidFill>
                <a:latin typeface="+mj-lt"/>
              </a:rPr>
              <a:t>i</a:t>
            </a:r>
            <a:r>
              <a:rPr lang="lv-LV" sz="1350" baseline="-25000" dirty="0" err="1">
                <a:solidFill>
                  <a:prstClr val="black"/>
                </a:solidFill>
                <a:latin typeface="+mj-lt"/>
              </a:rPr>
              <a:t>3</a:t>
            </a:r>
            <a:endParaRPr lang="ru-RU" sz="1350" baseline="-25000" dirty="0">
              <a:solidFill>
                <a:prstClr val="black"/>
              </a:solidFill>
              <a:latin typeface="+mj-lt"/>
            </a:endParaRPr>
          </a:p>
        </p:txBody>
      </p:sp>
      <p:sp>
        <p:nvSpPr>
          <p:cNvPr id="15" name="TextBox 14">
            <a:extLst>
              <a:ext uri="{FF2B5EF4-FFF2-40B4-BE49-F238E27FC236}">
                <a16:creationId xmlns:a16="http://schemas.microsoft.com/office/drawing/2014/main" id="{9C1A2EA9-39FE-62D9-1276-4FA98402B203}"/>
              </a:ext>
            </a:extLst>
          </p:cNvPr>
          <p:cNvSpPr txBox="1"/>
          <p:nvPr/>
        </p:nvSpPr>
        <p:spPr>
          <a:xfrm>
            <a:off x="4656204" y="1329781"/>
            <a:ext cx="491696" cy="300082"/>
          </a:xfrm>
          <a:prstGeom prst="rect">
            <a:avLst/>
          </a:prstGeom>
          <a:noFill/>
        </p:spPr>
        <p:txBody>
          <a:bodyPr wrap="square" rtlCol="0">
            <a:spAutoFit/>
          </a:bodyPr>
          <a:lstStyle/>
          <a:p>
            <a:pPr algn="ctr" defTabSz="914400" fontAlgn="base">
              <a:spcBef>
                <a:spcPct val="0"/>
              </a:spcBef>
              <a:spcAft>
                <a:spcPct val="0"/>
              </a:spcAft>
              <a:defRPr/>
            </a:pPr>
            <a:r>
              <a:rPr lang="lv-LV" sz="1350" dirty="0" err="1">
                <a:solidFill>
                  <a:prstClr val="black"/>
                </a:solidFill>
                <a:latin typeface="+mj-lt"/>
              </a:rPr>
              <a:t>i</a:t>
            </a:r>
            <a:r>
              <a:rPr lang="lv-LV" sz="1350" baseline="-25000" dirty="0" err="1">
                <a:solidFill>
                  <a:prstClr val="black"/>
                </a:solidFill>
                <a:latin typeface="+mj-lt"/>
              </a:rPr>
              <a:t>2</a:t>
            </a:r>
            <a:endParaRPr lang="ru-RU" sz="1350" baseline="-25000" dirty="0">
              <a:solidFill>
                <a:prstClr val="black"/>
              </a:solidFill>
              <a:latin typeface="+mj-lt"/>
            </a:endParaRPr>
          </a:p>
        </p:txBody>
      </p:sp>
      <p:sp>
        <p:nvSpPr>
          <p:cNvPr id="16" name="TextBox 15">
            <a:extLst>
              <a:ext uri="{FF2B5EF4-FFF2-40B4-BE49-F238E27FC236}">
                <a16:creationId xmlns:a16="http://schemas.microsoft.com/office/drawing/2014/main" id="{EC57A366-35AF-4EE7-D8E1-06D46979E11F}"/>
              </a:ext>
            </a:extLst>
          </p:cNvPr>
          <p:cNvSpPr txBox="1"/>
          <p:nvPr/>
        </p:nvSpPr>
        <p:spPr>
          <a:xfrm>
            <a:off x="7857491" y="1329781"/>
            <a:ext cx="491696" cy="300082"/>
          </a:xfrm>
          <a:prstGeom prst="rect">
            <a:avLst/>
          </a:prstGeom>
          <a:noFill/>
        </p:spPr>
        <p:txBody>
          <a:bodyPr wrap="square" rtlCol="0">
            <a:spAutoFit/>
          </a:bodyPr>
          <a:lstStyle/>
          <a:p>
            <a:pPr algn="ctr" defTabSz="914400" fontAlgn="base">
              <a:spcBef>
                <a:spcPct val="0"/>
              </a:spcBef>
              <a:spcAft>
                <a:spcPct val="0"/>
              </a:spcAft>
              <a:defRPr/>
            </a:pPr>
            <a:r>
              <a:rPr lang="lv-LV" sz="1350" dirty="0">
                <a:solidFill>
                  <a:prstClr val="black"/>
                </a:solidFill>
                <a:latin typeface="+mj-lt"/>
              </a:rPr>
              <a:t>i</a:t>
            </a:r>
            <a:r>
              <a:rPr lang="lv-LV" sz="1350" baseline="-25000" dirty="0">
                <a:solidFill>
                  <a:prstClr val="black"/>
                </a:solidFill>
                <a:latin typeface="+mj-lt"/>
              </a:rPr>
              <a:t>x</a:t>
            </a:r>
            <a:endParaRPr lang="ru-RU" sz="1350" baseline="-25000" dirty="0">
              <a:solidFill>
                <a:prstClr val="black"/>
              </a:solidFill>
              <a:latin typeface="+mj-lt"/>
            </a:endParaRPr>
          </a:p>
        </p:txBody>
      </p:sp>
      <p:sp>
        <p:nvSpPr>
          <p:cNvPr id="17" name="TextBox 16">
            <a:extLst>
              <a:ext uri="{FF2B5EF4-FFF2-40B4-BE49-F238E27FC236}">
                <a16:creationId xmlns:a16="http://schemas.microsoft.com/office/drawing/2014/main" id="{325036E9-C1F1-655A-EE34-D813178BD4F2}"/>
              </a:ext>
            </a:extLst>
          </p:cNvPr>
          <p:cNvSpPr txBox="1"/>
          <p:nvPr/>
        </p:nvSpPr>
        <p:spPr>
          <a:xfrm>
            <a:off x="433012" y="1322370"/>
            <a:ext cx="1655550" cy="830997"/>
          </a:xfrm>
          <a:prstGeom prst="rect">
            <a:avLst/>
          </a:prstGeom>
          <a:noFill/>
        </p:spPr>
        <p:txBody>
          <a:bodyPr wrap="square" rtlCol="0">
            <a:spAutoFit/>
          </a:bodyPr>
          <a:lstStyle/>
          <a:p>
            <a:pPr algn="ctr" defTabSz="914400" fontAlgn="base">
              <a:spcBef>
                <a:spcPct val="0"/>
              </a:spcBef>
              <a:spcAft>
                <a:spcPct val="0"/>
              </a:spcAft>
              <a:defRPr/>
            </a:pPr>
            <a:r>
              <a:rPr lang="lv-LV" sz="1600" b="1" dirty="0">
                <a:solidFill>
                  <a:schemeClr val="accent2"/>
                </a:solidFill>
                <a:latin typeface="+mj-lt"/>
              </a:rPr>
              <a:t>Informācijas avotu savākšana</a:t>
            </a:r>
            <a:endParaRPr lang="ru-RU" sz="1600" b="1" dirty="0">
              <a:solidFill>
                <a:schemeClr val="accent2"/>
              </a:solidFill>
              <a:latin typeface="+mj-lt"/>
            </a:endParaRPr>
          </a:p>
        </p:txBody>
      </p:sp>
      <p:sp>
        <p:nvSpPr>
          <p:cNvPr id="18" name="TextBox 17">
            <a:extLst>
              <a:ext uri="{FF2B5EF4-FFF2-40B4-BE49-F238E27FC236}">
                <a16:creationId xmlns:a16="http://schemas.microsoft.com/office/drawing/2014/main" id="{3BE39F71-0B29-88B3-F183-8CA2BD3685E1}"/>
              </a:ext>
            </a:extLst>
          </p:cNvPr>
          <p:cNvSpPr txBox="1"/>
          <p:nvPr/>
        </p:nvSpPr>
        <p:spPr>
          <a:xfrm>
            <a:off x="263590" y="2707459"/>
            <a:ext cx="2372983" cy="1077218"/>
          </a:xfrm>
          <a:prstGeom prst="rect">
            <a:avLst/>
          </a:prstGeom>
          <a:noFill/>
        </p:spPr>
        <p:txBody>
          <a:bodyPr wrap="square" rtlCol="0">
            <a:spAutoFit/>
          </a:bodyPr>
          <a:lstStyle/>
          <a:p>
            <a:pPr algn="ctr" defTabSz="914400" fontAlgn="base">
              <a:spcBef>
                <a:spcPct val="0"/>
              </a:spcBef>
              <a:spcAft>
                <a:spcPct val="0"/>
              </a:spcAft>
              <a:defRPr/>
            </a:pPr>
            <a:r>
              <a:rPr lang="lv-LV" sz="1600" b="1" dirty="0">
                <a:solidFill>
                  <a:schemeClr val="accent3"/>
                </a:solidFill>
                <a:latin typeface="+mj-lt"/>
              </a:rPr>
              <a:t>Informācijas avotu izlasīšana un analīze, nosakot tos aspektus, kas ir būtiski tematam</a:t>
            </a:r>
            <a:endParaRPr lang="ru-RU" sz="1600" b="1" dirty="0">
              <a:solidFill>
                <a:schemeClr val="accent3"/>
              </a:solidFill>
              <a:latin typeface="+mj-lt"/>
            </a:endParaRPr>
          </a:p>
        </p:txBody>
      </p:sp>
      <p:sp>
        <p:nvSpPr>
          <p:cNvPr id="19" name="TextBox 18">
            <a:extLst>
              <a:ext uri="{FF2B5EF4-FFF2-40B4-BE49-F238E27FC236}">
                <a16:creationId xmlns:a16="http://schemas.microsoft.com/office/drawing/2014/main" id="{D2432F82-A406-3429-967D-7B4B01148C83}"/>
              </a:ext>
            </a:extLst>
          </p:cNvPr>
          <p:cNvSpPr txBox="1"/>
          <p:nvPr/>
        </p:nvSpPr>
        <p:spPr>
          <a:xfrm>
            <a:off x="281705" y="4476753"/>
            <a:ext cx="2328197" cy="830997"/>
          </a:xfrm>
          <a:prstGeom prst="rect">
            <a:avLst/>
          </a:prstGeom>
          <a:noFill/>
        </p:spPr>
        <p:txBody>
          <a:bodyPr wrap="square" rtlCol="0">
            <a:spAutoFit/>
          </a:bodyPr>
          <a:lstStyle/>
          <a:p>
            <a:pPr algn="ctr" defTabSz="914400" fontAlgn="base">
              <a:spcBef>
                <a:spcPct val="0"/>
              </a:spcBef>
              <a:spcAft>
                <a:spcPct val="0"/>
              </a:spcAft>
              <a:defRPr/>
            </a:pPr>
            <a:r>
              <a:rPr lang="lv-LV" sz="1600" b="1" dirty="0">
                <a:solidFill>
                  <a:schemeClr val="accent6"/>
                </a:solidFill>
                <a:latin typeface="+mj-lt"/>
              </a:rPr>
              <a:t>Apkopojuma izstrāde, dodot atsauces uz informācijas avotiem</a:t>
            </a:r>
            <a:endParaRPr lang="ru-RU" sz="1600" b="1" dirty="0">
              <a:solidFill>
                <a:schemeClr val="accent6"/>
              </a:solidFill>
              <a:latin typeface="+mj-lt"/>
            </a:endParaRPr>
          </a:p>
        </p:txBody>
      </p:sp>
      <p:sp>
        <p:nvSpPr>
          <p:cNvPr id="20" name="TextBox 19">
            <a:extLst>
              <a:ext uri="{FF2B5EF4-FFF2-40B4-BE49-F238E27FC236}">
                <a16:creationId xmlns:a16="http://schemas.microsoft.com/office/drawing/2014/main" id="{763A47C7-8E78-E32C-F043-10F2DB76FE03}"/>
              </a:ext>
            </a:extLst>
          </p:cNvPr>
          <p:cNvSpPr txBox="1"/>
          <p:nvPr/>
        </p:nvSpPr>
        <p:spPr>
          <a:xfrm>
            <a:off x="2790049" y="2589833"/>
            <a:ext cx="991643" cy="338554"/>
          </a:xfrm>
          <a:prstGeom prst="rect">
            <a:avLst/>
          </a:prstGeom>
          <a:noFill/>
        </p:spPr>
        <p:txBody>
          <a:bodyPr wrap="square" rtlCol="0">
            <a:spAutoFit/>
          </a:bodyPr>
          <a:lstStyle/>
          <a:p>
            <a:pPr algn="ctr" defTabSz="914400" fontAlgn="base">
              <a:spcBef>
                <a:spcPct val="0"/>
              </a:spcBef>
              <a:spcAft>
                <a:spcPct val="0"/>
              </a:spcAft>
              <a:defRPr/>
            </a:pPr>
            <a:r>
              <a:rPr lang="lv-LV" sz="1600" i="1" dirty="0">
                <a:latin typeface="+mj-lt"/>
              </a:rPr>
              <a:t>Vēsture</a:t>
            </a:r>
            <a:endParaRPr lang="ru-RU" sz="1600" i="1" dirty="0">
              <a:latin typeface="+mj-lt"/>
            </a:endParaRPr>
          </a:p>
        </p:txBody>
      </p:sp>
      <p:sp>
        <p:nvSpPr>
          <p:cNvPr id="21" name="TextBox 20">
            <a:extLst>
              <a:ext uri="{FF2B5EF4-FFF2-40B4-BE49-F238E27FC236}">
                <a16:creationId xmlns:a16="http://schemas.microsoft.com/office/drawing/2014/main" id="{1659B518-A912-881B-5AA8-1E626D97DAB7}"/>
              </a:ext>
            </a:extLst>
          </p:cNvPr>
          <p:cNvSpPr txBox="1"/>
          <p:nvPr/>
        </p:nvSpPr>
        <p:spPr>
          <a:xfrm>
            <a:off x="4229397" y="2592228"/>
            <a:ext cx="1511672" cy="338554"/>
          </a:xfrm>
          <a:prstGeom prst="rect">
            <a:avLst/>
          </a:prstGeom>
          <a:noFill/>
        </p:spPr>
        <p:txBody>
          <a:bodyPr wrap="square" rtlCol="0">
            <a:spAutoFit/>
          </a:bodyPr>
          <a:lstStyle/>
          <a:p>
            <a:pPr algn="ctr" defTabSz="914400" fontAlgn="base">
              <a:spcBef>
                <a:spcPct val="0"/>
              </a:spcBef>
              <a:spcAft>
                <a:spcPct val="0"/>
              </a:spcAft>
              <a:defRPr/>
            </a:pPr>
            <a:r>
              <a:rPr lang="lv-LV" sz="1600" i="1" dirty="0">
                <a:latin typeface="+mj-lt"/>
              </a:rPr>
              <a:t>Priekšrocības</a:t>
            </a:r>
            <a:endParaRPr lang="ru-RU" sz="1600" i="1" dirty="0">
              <a:latin typeface="+mj-lt"/>
            </a:endParaRPr>
          </a:p>
        </p:txBody>
      </p:sp>
      <p:sp>
        <p:nvSpPr>
          <p:cNvPr id="22" name="TextBox 21">
            <a:extLst>
              <a:ext uri="{FF2B5EF4-FFF2-40B4-BE49-F238E27FC236}">
                <a16:creationId xmlns:a16="http://schemas.microsoft.com/office/drawing/2014/main" id="{01E61719-7FF5-2D66-DFAA-12EDF7F91A7D}"/>
              </a:ext>
            </a:extLst>
          </p:cNvPr>
          <p:cNvSpPr txBox="1"/>
          <p:nvPr/>
        </p:nvSpPr>
        <p:spPr>
          <a:xfrm>
            <a:off x="6635020" y="2564048"/>
            <a:ext cx="1511672" cy="338554"/>
          </a:xfrm>
          <a:prstGeom prst="rect">
            <a:avLst/>
          </a:prstGeom>
          <a:noFill/>
        </p:spPr>
        <p:txBody>
          <a:bodyPr wrap="square" rtlCol="0">
            <a:spAutoFit/>
          </a:bodyPr>
          <a:lstStyle/>
          <a:p>
            <a:pPr algn="ctr" defTabSz="914400" fontAlgn="base">
              <a:spcBef>
                <a:spcPct val="0"/>
              </a:spcBef>
              <a:spcAft>
                <a:spcPct val="0"/>
              </a:spcAft>
              <a:defRPr/>
            </a:pPr>
            <a:r>
              <a:rPr lang="lv-LV" sz="1600" i="1" dirty="0">
                <a:latin typeface="+mj-lt"/>
              </a:rPr>
              <a:t>Trūkumi</a:t>
            </a:r>
            <a:endParaRPr lang="ru-RU" sz="1600" i="1" dirty="0">
              <a:latin typeface="+mj-lt"/>
            </a:endParaRPr>
          </a:p>
        </p:txBody>
      </p:sp>
      <p:sp>
        <p:nvSpPr>
          <p:cNvPr id="23" name="TextBox 22">
            <a:extLst>
              <a:ext uri="{FF2B5EF4-FFF2-40B4-BE49-F238E27FC236}">
                <a16:creationId xmlns:a16="http://schemas.microsoft.com/office/drawing/2014/main" id="{F8B80FAA-817F-3682-9F3B-0EA8516E7BE1}"/>
              </a:ext>
            </a:extLst>
          </p:cNvPr>
          <p:cNvSpPr txBox="1"/>
          <p:nvPr/>
        </p:nvSpPr>
        <p:spPr>
          <a:xfrm>
            <a:off x="2902259" y="3343898"/>
            <a:ext cx="1511672" cy="338554"/>
          </a:xfrm>
          <a:prstGeom prst="rect">
            <a:avLst/>
          </a:prstGeom>
          <a:noFill/>
        </p:spPr>
        <p:txBody>
          <a:bodyPr wrap="square" rtlCol="0">
            <a:spAutoFit/>
          </a:bodyPr>
          <a:lstStyle/>
          <a:p>
            <a:pPr algn="ctr" defTabSz="914400" fontAlgn="base">
              <a:spcBef>
                <a:spcPct val="0"/>
              </a:spcBef>
              <a:spcAft>
                <a:spcPct val="0"/>
              </a:spcAft>
              <a:defRPr/>
            </a:pPr>
            <a:r>
              <a:rPr lang="lv-LV" sz="1600" i="1" dirty="0">
                <a:latin typeface="+mj-lt"/>
              </a:rPr>
              <a:t>Raksturojumi</a:t>
            </a:r>
            <a:endParaRPr lang="ru-RU" sz="1600" i="1" dirty="0">
              <a:latin typeface="+mj-lt"/>
            </a:endParaRPr>
          </a:p>
        </p:txBody>
      </p:sp>
      <p:sp>
        <p:nvSpPr>
          <p:cNvPr id="24" name="TextBox 23">
            <a:extLst>
              <a:ext uri="{FF2B5EF4-FFF2-40B4-BE49-F238E27FC236}">
                <a16:creationId xmlns:a16="http://schemas.microsoft.com/office/drawing/2014/main" id="{B7761815-14CA-9DCB-1BC7-3A80C8AE234B}"/>
              </a:ext>
            </a:extLst>
          </p:cNvPr>
          <p:cNvSpPr txBox="1"/>
          <p:nvPr/>
        </p:nvSpPr>
        <p:spPr>
          <a:xfrm>
            <a:off x="7397206" y="3346484"/>
            <a:ext cx="1511672" cy="584775"/>
          </a:xfrm>
          <a:prstGeom prst="rect">
            <a:avLst/>
          </a:prstGeom>
          <a:noFill/>
        </p:spPr>
        <p:txBody>
          <a:bodyPr wrap="square" rtlCol="0">
            <a:spAutoFit/>
          </a:bodyPr>
          <a:lstStyle/>
          <a:p>
            <a:pPr algn="ctr" defTabSz="914400" fontAlgn="base">
              <a:spcBef>
                <a:spcPct val="0"/>
              </a:spcBef>
              <a:spcAft>
                <a:spcPct val="0"/>
              </a:spcAft>
              <a:defRPr/>
            </a:pPr>
            <a:r>
              <a:rPr lang="lv-LV" sz="1600" i="1" dirty="0">
                <a:latin typeface="+mj-lt"/>
              </a:rPr>
              <a:t>Lietojuma sfēras</a:t>
            </a:r>
            <a:endParaRPr lang="ru-RU" sz="1600" i="1" dirty="0">
              <a:latin typeface="+mj-lt"/>
            </a:endParaRPr>
          </a:p>
        </p:txBody>
      </p:sp>
      <p:sp>
        <p:nvSpPr>
          <p:cNvPr id="25" name="TextBox 24">
            <a:extLst>
              <a:ext uri="{FF2B5EF4-FFF2-40B4-BE49-F238E27FC236}">
                <a16:creationId xmlns:a16="http://schemas.microsoft.com/office/drawing/2014/main" id="{6D4CA726-49C4-7732-E9B0-62A70ACF4418}"/>
              </a:ext>
            </a:extLst>
          </p:cNvPr>
          <p:cNvSpPr txBox="1"/>
          <p:nvPr/>
        </p:nvSpPr>
        <p:spPr>
          <a:xfrm>
            <a:off x="4147660" y="4506706"/>
            <a:ext cx="1427804" cy="584775"/>
          </a:xfrm>
          <a:prstGeom prst="rect">
            <a:avLst/>
          </a:prstGeom>
          <a:noFill/>
        </p:spPr>
        <p:txBody>
          <a:bodyPr wrap="square" rtlCol="0">
            <a:spAutoFit/>
          </a:bodyPr>
          <a:lstStyle/>
          <a:p>
            <a:pPr algn="ctr" defTabSz="914400" fontAlgn="base">
              <a:spcBef>
                <a:spcPct val="0"/>
              </a:spcBef>
              <a:spcAft>
                <a:spcPct val="0"/>
              </a:spcAft>
              <a:defRPr/>
            </a:pPr>
            <a:r>
              <a:rPr lang="lv-LV" sz="1600" dirty="0">
                <a:latin typeface="+mj-lt"/>
              </a:rPr>
              <a:t>Saraksti un klasifikācijas</a:t>
            </a:r>
            <a:endParaRPr lang="ru-RU" sz="1600" dirty="0">
              <a:latin typeface="+mj-lt"/>
            </a:endParaRPr>
          </a:p>
        </p:txBody>
      </p:sp>
      <p:sp>
        <p:nvSpPr>
          <p:cNvPr id="26" name="TextBox 25">
            <a:extLst>
              <a:ext uri="{FF2B5EF4-FFF2-40B4-BE49-F238E27FC236}">
                <a16:creationId xmlns:a16="http://schemas.microsoft.com/office/drawing/2014/main" id="{CCEF672C-D195-EA0C-4C27-30034915137B}"/>
              </a:ext>
            </a:extLst>
          </p:cNvPr>
          <p:cNvSpPr txBox="1"/>
          <p:nvPr/>
        </p:nvSpPr>
        <p:spPr>
          <a:xfrm>
            <a:off x="5115903" y="4515745"/>
            <a:ext cx="1511672" cy="338554"/>
          </a:xfrm>
          <a:prstGeom prst="rect">
            <a:avLst/>
          </a:prstGeom>
          <a:noFill/>
        </p:spPr>
        <p:txBody>
          <a:bodyPr wrap="square" rtlCol="0">
            <a:spAutoFit/>
          </a:bodyPr>
          <a:lstStyle/>
          <a:p>
            <a:pPr algn="ctr" defTabSz="914400" fontAlgn="base">
              <a:spcBef>
                <a:spcPct val="0"/>
              </a:spcBef>
              <a:spcAft>
                <a:spcPct val="0"/>
              </a:spcAft>
              <a:defRPr/>
            </a:pPr>
            <a:r>
              <a:rPr lang="lv-LV" sz="1600" dirty="0">
                <a:latin typeface="+mj-lt"/>
              </a:rPr>
              <a:t>Tabulas</a:t>
            </a:r>
            <a:endParaRPr lang="ru-RU" sz="1600" dirty="0">
              <a:latin typeface="+mj-lt"/>
            </a:endParaRPr>
          </a:p>
        </p:txBody>
      </p:sp>
      <p:sp>
        <p:nvSpPr>
          <p:cNvPr id="27" name="TextBox 26">
            <a:extLst>
              <a:ext uri="{FF2B5EF4-FFF2-40B4-BE49-F238E27FC236}">
                <a16:creationId xmlns:a16="http://schemas.microsoft.com/office/drawing/2014/main" id="{F4CA7F6A-941E-9E51-270E-2D29F29DD8C9}"/>
              </a:ext>
            </a:extLst>
          </p:cNvPr>
          <p:cNvSpPr txBox="1"/>
          <p:nvPr/>
        </p:nvSpPr>
        <p:spPr>
          <a:xfrm>
            <a:off x="6289624" y="4505189"/>
            <a:ext cx="1511672" cy="584775"/>
          </a:xfrm>
          <a:prstGeom prst="rect">
            <a:avLst/>
          </a:prstGeom>
          <a:noFill/>
        </p:spPr>
        <p:txBody>
          <a:bodyPr wrap="square" rtlCol="0">
            <a:spAutoFit/>
          </a:bodyPr>
          <a:lstStyle/>
          <a:p>
            <a:pPr algn="ctr" defTabSz="914400" fontAlgn="base">
              <a:spcBef>
                <a:spcPct val="0"/>
              </a:spcBef>
              <a:spcAft>
                <a:spcPct val="0"/>
              </a:spcAft>
              <a:defRPr/>
            </a:pPr>
            <a:r>
              <a:rPr lang="lv-LV" sz="1600" dirty="0">
                <a:latin typeface="+mj-lt"/>
              </a:rPr>
              <a:t>Diagrammas un attēli</a:t>
            </a:r>
            <a:endParaRPr lang="ru-RU" sz="1600" dirty="0">
              <a:latin typeface="+mj-lt"/>
            </a:endParaRPr>
          </a:p>
        </p:txBody>
      </p:sp>
      <p:sp>
        <p:nvSpPr>
          <p:cNvPr id="28" name="TextBox 27">
            <a:extLst>
              <a:ext uri="{FF2B5EF4-FFF2-40B4-BE49-F238E27FC236}">
                <a16:creationId xmlns:a16="http://schemas.microsoft.com/office/drawing/2014/main" id="{3E92EBBB-CAF6-5723-2284-2316C935CA66}"/>
              </a:ext>
            </a:extLst>
          </p:cNvPr>
          <p:cNvSpPr txBox="1"/>
          <p:nvPr/>
        </p:nvSpPr>
        <p:spPr>
          <a:xfrm>
            <a:off x="7517895" y="4485039"/>
            <a:ext cx="1511672" cy="830997"/>
          </a:xfrm>
          <a:prstGeom prst="rect">
            <a:avLst/>
          </a:prstGeom>
          <a:noFill/>
        </p:spPr>
        <p:txBody>
          <a:bodyPr wrap="square" rtlCol="0">
            <a:spAutoFit/>
          </a:bodyPr>
          <a:lstStyle/>
          <a:p>
            <a:pPr algn="ctr" defTabSz="914400" fontAlgn="base">
              <a:spcBef>
                <a:spcPct val="0"/>
              </a:spcBef>
              <a:spcAft>
                <a:spcPct val="0"/>
              </a:spcAft>
              <a:defRPr/>
            </a:pPr>
            <a:r>
              <a:rPr lang="lv-LV" sz="1600" dirty="0">
                <a:latin typeface="+mj-lt"/>
              </a:rPr>
              <a:t>Studenta veidotie piemēri</a:t>
            </a:r>
            <a:endParaRPr lang="ru-RU" sz="1600" dirty="0">
              <a:latin typeface="+mj-lt"/>
            </a:endParaRPr>
          </a:p>
        </p:txBody>
      </p:sp>
      <p:sp>
        <p:nvSpPr>
          <p:cNvPr id="29" name="TextBox 28">
            <a:extLst>
              <a:ext uri="{FF2B5EF4-FFF2-40B4-BE49-F238E27FC236}">
                <a16:creationId xmlns:a16="http://schemas.microsoft.com/office/drawing/2014/main" id="{936AE5CD-0B9D-C3FA-4416-ABA06DA5CE86}"/>
              </a:ext>
            </a:extLst>
          </p:cNvPr>
          <p:cNvSpPr txBox="1"/>
          <p:nvPr/>
        </p:nvSpPr>
        <p:spPr>
          <a:xfrm>
            <a:off x="8838335" y="4495097"/>
            <a:ext cx="1314475" cy="584775"/>
          </a:xfrm>
          <a:prstGeom prst="rect">
            <a:avLst/>
          </a:prstGeom>
          <a:noFill/>
        </p:spPr>
        <p:txBody>
          <a:bodyPr wrap="square" rtlCol="0">
            <a:spAutoFit/>
          </a:bodyPr>
          <a:lstStyle/>
          <a:p>
            <a:pPr algn="ctr" defTabSz="914400" fontAlgn="base">
              <a:spcBef>
                <a:spcPct val="0"/>
              </a:spcBef>
              <a:spcAft>
                <a:spcPct val="0"/>
              </a:spcAft>
              <a:defRPr/>
            </a:pPr>
            <a:r>
              <a:rPr lang="lv-LV" sz="1600" dirty="0">
                <a:latin typeface="+mj-lt"/>
              </a:rPr>
              <a:t>Strukturēts apraksts</a:t>
            </a:r>
            <a:endParaRPr lang="ru-RU" sz="1600" dirty="0">
              <a:latin typeface="+mj-lt"/>
            </a:endParaRPr>
          </a:p>
        </p:txBody>
      </p:sp>
      <p:sp>
        <p:nvSpPr>
          <p:cNvPr id="30" name="TextBox 29">
            <a:extLst>
              <a:ext uri="{FF2B5EF4-FFF2-40B4-BE49-F238E27FC236}">
                <a16:creationId xmlns:a16="http://schemas.microsoft.com/office/drawing/2014/main" id="{A649E68D-2D2E-89F9-170B-8B1AF0D584DF}"/>
              </a:ext>
            </a:extLst>
          </p:cNvPr>
          <p:cNvSpPr txBox="1"/>
          <p:nvPr/>
        </p:nvSpPr>
        <p:spPr>
          <a:xfrm>
            <a:off x="8587913" y="2494761"/>
            <a:ext cx="1084870" cy="584775"/>
          </a:xfrm>
          <a:prstGeom prst="rect">
            <a:avLst/>
          </a:prstGeom>
          <a:noFill/>
        </p:spPr>
        <p:txBody>
          <a:bodyPr wrap="square" rtlCol="0">
            <a:spAutoFit/>
          </a:bodyPr>
          <a:lstStyle/>
          <a:p>
            <a:pPr algn="ctr" defTabSz="914400" fontAlgn="base">
              <a:spcBef>
                <a:spcPct val="0"/>
              </a:spcBef>
              <a:spcAft>
                <a:spcPct val="0"/>
              </a:spcAft>
              <a:defRPr/>
            </a:pPr>
            <a:r>
              <a:rPr lang="lv-LV" sz="1600" i="1" dirty="0">
                <a:latin typeface="+mj-lt"/>
              </a:rPr>
              <a:t>Risināmie uzdevumi</a:t>
            </a:r>
            <a:endParaRPr lang="ru-RU" sz="1600" i="1" dirty="0">
              <a:latin typeface="+mj-lt"/>
            </a:endParaRPr>
          </a:p>
        </p:txBody>
      </p:sp>
      <p:sp>
        <p:nvSpPr>
          <p:cNvPr id="31" name="TextBox 30">
            <a:extLst>
              <a:ext uri="{FF2B5EF4-FFF2-40B4-BE49-F238E27FC236}">
                <a16:creationId xmlns:a16="http://schemas.microsoft.com/office/drawing/2014/main" id="{4C40625C-8563-6E5F-0D27-D8527AD63986}"/>
              </a:ext>
            </a:extLst>
          </p:cNvPr>
          <p:cNvSpPr txBox="1"/>
          <p:nvPr/>
        </p:nvSpPr>
        <p:spPr>
          <a:xfrm>
            <a:off x="5652467" y="3299463"/>
            <a:ext cx="1227689" cy="584775"/>
          </a:xfrm>
          <a:prstGeom prst="rect">
            <a:avLst/>
          </a:prstGeom>
          <a:noFill/>
        </p:spPr>
        <p:txBody>
          <a:bodyPr wrap="square" rtlCol="0">
            <a:spAutoFit/>
          </a:bodyPr>
          <a:lstStyle/>
          <a:p>
            <a:pPr algn="ctr" defTabSz="914400" fontAlgn="base">
              <a:spcBef>
                <a:spcPct val="0"/>
              </a:spcBef>
              <a:spcAft>
                <a:spcPct val="0"/>
              </a:spcAft>
              <a:defRPr/>
            </a:pPr>
            <a:r>
              <a:rPr lang="lv-LV" sz="1600" i="1" dirty="0">
                <a:latin typeface="+mj-lt"/>
              </a:rPr>
              <a:t>Izmantotās metodes</a:t>
            </a:r>
            <a:endParaRPr lang="ru-RU" sz="1600" i="1" dirty="0">
              <a:latin typeface="+mj-lt"/>
            </a:endParaRPr>
          </a:p>
        </p:txBody>
      </p:sp>
      <p:sp>
        <p:nvSpPr>
          <p:cNvPr id="32" name="Oval 31">
            <a:extLst>
              <a:ext uri="{FF2B5EF4-FFF2-40B4-BE49-F238E27FC236}">
                <a16:creationId xmlns:a16="http://schemas.microsoft.com/office/drawing/2014/main" id="{7555DBD7-F44C-22B7-03ED-BD1BE2713B86}"/>
              </a:ext>
            </a:extLst>
          </p:cNvPr>
          <p:cNvSpPr/>
          <p:nvPr/>
        </p:nvSpPr>
        <p:spPr>
          <a:xfrm>
            <a:off x="6266312"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3" name="Oval 32">
            <a:extLst>
              <a:ext uri="{FF2B5EF4-FFF2-40B4-BE49-F238E27FC236}">
                <a16:creationId xmlns:a16="http://schemas.microsoft.com/office/drawing/2014/main" id="{DB0F1B45-A99C-F8CF-F22C-3965AD44D1B1}"/>
              </a:ext>
            </a:extLst>
          </p:cNvPr>
          <p:cNvSpPr/>
          <p:nvPr/>
        </p:nvSpPr>
        <p:spPr>
          <a:xfrm>
            <a:off x="6547464"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4" name="Oval 33">
            <a:extLst>
              <a:ext uri="{FF2B5EF4-FFF2-40B4-BE49-F238E27FC236}">
                <a16:creationId xmlns:a16="http://schemas.microsoft.com/office/drawing/2014/main" id="{C10C929D-82F1-3DCC-E7DA-9FEB5503B6BB}"/>
              </a:ext>
            </a:extLst>
          </p:cNvPr>
          <p:cNvSpPr/>
          <p:nvPr/>
        </p:nvSpPr>
        <p:spPr>
          <a:xfrm>
            <a:off x="6851682"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5" name="Oval 34">
            <a:extLst>
              <a:ext uri="{FF2B5EF4-FFF2-40B4-BE49-F238E27FC236}">
                <a16:creationId xmlns:a16="http://schemas.microsoft.com/office/drawing/2014/main" id="{65993B21-6303-85D5-3DE1-EE3C0B596CDF}"/>
              </a:ext>
            </a:extLst>
          </p:cNvPr>
          <p:cNvSpPr/>
          <p:nvPr/>
        </p:nvSpPr>
        <p:spPr>
          <a:xfrm>
            <a:off x="7132836" y="1600484"/>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6" name="Oval 35">
            <a:extLst>
              <a:ext uri="{FF2B5EF4-FFF2-40B4-BE49-F238E27FC236}">
                <a16:creationId xmlns:a16="http://schemas.microsoft.com/office/drawing/2014/main" id="{06EF1752-94F2-0206-2097-74B99F3F9837}"/>
              </a:ext>
            </a:extLst>
          </p:cNvPr>
          <p:cNvSpPr/>
          <p:nvPr/>
        </p:nvSpPr>
        <p:spPr>
          <a:xfrm>
            <a:off x="7390629" y="1605088"/>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sp>
        <p:nvSpPr>
          <p:cNvPr id="37" name="Oval 36">
            <a:extLst>
              <a:ext uri="{FF2B5EF4-FFF2-40B4-BE49-F238E27FC236}">
                <a16:creationId xmlns:a16="http://schemas.microsoft.com/office/drawing/2014/main" id="{CD5629D3-95E9-5A9B-2A46-0F10325E94B5}"/>
              </a:ext>
            </a:extLst>
          </p:cNvPr>
          <p:cNvSpPr/>
          <p:nvPr/>
        </p:nvSpPr>
        <p:spPr>
          <a:xfrm>
            <a:off x="7671781" y="1605088"/>
            <a:ext cx="187926" cy="1966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endParaRPr lang="ru-RU" sz="1350">
              <a:solidFill>
                <a:prstClr val="white"/>
              </a:solidFill>
              <a:latin typeface="+mj-lt"/>
            </a:endParaRPr>
          </a:p>
        </p:txBody>
      </p:sp>
      <p:cxnSp>
        <p:nvCxnSpPr>
          <p:cNvPr id="38" name="Straight Connector 37">
            <a:extLst>
              <a:ext uri="{FF2B5EF4-FFF2-40B4-BE49-F238E27FC236}">
                <a16:creationId xmlns:a16="http://schemas.microsoft.com/office/drawing/2014/main" id="{04BA6965-6A3D-AD10-4BDF-F025DBBF1EA9}"/>
              </a:ext>
            </a:extLst>
          </p:cNvPr>
          <p:cNvCxnSpPr>
            <a:stCxn id="7" idx="4"/>
            <a:endCxn id="20" idx="0"/>
          </p:cNvCxnSpPr>
          <p:nvPr/>
        </p:nvCxnSpPr>
        <p:spPr>
          <a:xfrm flipH="1">
            <a:off x="3285871" y="1797166"/>
            <a:ext cx="1008641" cy="792667"/>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AB8FBC6-789D-6316-8C25-C82C2F749A83}"/>
              </a:ext>
            </a:extLst>
          </p:cNvPr>
          <p:cNvCxnSpPr>
            <a:stCxn id="7" idx="4"/>
            <a:endCxn id="22" idx="0"/>
          </p:cNvCxnSpPr>
          <p:nvPr/>
        </p:nvCxnSpPr>
        <p:spPr>
          <a:xfrm>
            <a:off x="4294512" y="1797166"/>
            <a:ext cx="3096344" cy="766882"/>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76F0AF4-CB25-3D39-D331-A006C2E48F60}"/>
              </a:ext>
            </a:extLst>
          </p:cNvPr>
          <p:cNvCxnSpPr>
            <a:stCxn id="7" idx="4"/>
            <a:endCxn id="23" idx="0"/>
          </p:cNvCxnSpPr>
          <p:nvPr/>
        </p:nvCxnSpPr>
        <p:spPr>
          <a:xfrm flipH="1">
            <a:off x="3658095" y="1797166"/>
            <a:ext cx="636417" cy="1546732"/>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162015D5-4EBC-0043-8FC6-87728CCC1D42}"/>
              </a:ext>
            </a:extLst>
          </p:cNvPr>
          <p:cNvCxnSpPr>
            <a:cxnSpLocks/>
            <a:stCxn id="8" idx="4"/>
            <a:endCxn id="21" idx="0"/>
          </p:cNvCxnSpPr>
          <p:nvPr/>
        </p:nvCxnSpPr>
        <p:spPr>
          <a:xfrm>
            <a:off x="4902051" y="1797166"/>
            <a:ext cx="83182" cy="795062"/>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2582C2A-0C42-DD2C-E1EB-8870948C818C}"/>
              </a:ext>
            </a:extLst>
          </p:cNvPr>
          <p:cNvCxnSpPr>
            <a:stCxn id="8" idx="4"/>
            <a:endCxn id="22" idx="0"/>
          </p:cNvCxnSpPr>
          <p:nvPr/>
        </p:nvCxnSpPr>
        <p:spPr>
          <a:xfrm>
            <a:off x="4902051" y="1797166"/>
            <a:ext cx="2488805" cy="766882"/>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D399361E-8982-02EE-485C-D7013224D000}"/>
              </a:ext>
            </a:extLst>
          </p:cNvPr>
          <p:cNvCxnSpPr>
            <a:stCxn id="8" idx="4"/>
            <a:endCxn id="30" idx="0"/>
          </p:cNvCxnSpPr>
          <p:nvPr/>
        </p:nvCxnSpPr>
        <p:spPr>
          <a:xfrm>
            <a:off x="4902051" y="1797166"/>
            <a:ext cx="4228297" cy="697595"/>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B299B5FC-9D1E-6F2D-F202-CB8202B0608F}"/>
              </a:ext>
            </a:extLst>
          </p:cNvPr>
          <p:cNvCxnSpPr>
            <a:cxnSpLocks/>
            <a:stCxn id="9" idx="4"/>
            <a:endCxn id="20" idx="0"/>
          </p:cNvCxnSpPr>
          <p:nvPr/>
        </p:nvCxnSpPr>
        <p:spPr>
          <a:xfrm flipH="1">
            <a:off x="3285871" y="1797166"/>
            <a:ext cx="2179959" cy="792667"/>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D8905BFF-0E07-4530-65D6-9B1D9728A1EA}"/>
              </a:ext>
            </a:extLst>
          </p:cNvPr>
          <p:cNvCxnSpPr>
            <a:cxnSpLocks/>
            <a:stCxn id="9" idx="4"/>
            <a:endCxn id="21" idx="0"/>
          </p:cNvCxnSpPr>
          <p:nvPr/>
        </p:nvCxnSpPr>
        <p:spPr>
          <a:xfrm flipH="1">
            <a:off x="4985233" y="1797166"/>
            <a:ext cx="480597" cy="795062"/>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5DE1C4C-4D91-0BC6-A068-B6E3DCEB9536}"/>
              </a:ext>
            </a:extLst>
          </p:cNvPr>
          <p:cNvCxnSpPr>
            <a:stCxn id="9" idx="4"/>
            <a:endCxn id="31" idx="0"/>
          </p:cNvCxnSpPr>
          <p:nvPr/>
        </p:nvCxnSpPr>
        <p:spPr>
          <a:xfrm>
            <a:off x="5465830" y="1797166"/>
            <a:ext cx="800482" cy="1502297"/>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39DE430-1291-7880-762A-CD2BE5789500}"/>
              </a:ext>
            </a:extLst>
          </p:cNvPr>
          <p:cNvCxnSpPr>
            <a:stCxn id="9" idx="4"/>
            <a:endCxn id="30" idx="0"/>
          </p:cNvCxnSpPr>
          <p:nvPr/>
        </p:nvCxnSpPr>
        <p:spPr>
          <a:xfrm>
            <a:off x="5465830" y="1797166"/>
            <a:ext cx="3664518" cy="697595"/>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B25BD54-EDC5-B4B6-B04E-D09B6BF72F34}"/>
              </a:ext>
            </a:extLst>
          </p:cNvPr>
          <p:cNvCxnSpPr>
            <a:cxnSpLocks/>
            <a:stCxn id="12" idx="4"/>
            <a:endCxn id="24" idx="0"/>
          </p:cNvCxnSpPr>
          <p:nvPr/>
        </p:nvCxnSpPr>
        <p:spPr>
          <a:xfrm>
            <a:off x="8103339" y="1797166"/>
            <a:ext cx="49703" cy="15493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59F6FD1-A5B5-DBB2-39CD-F04FB1FA49EE}"/>
              </a:ext>
            </a:extLst>
          </p:cNvPr>
          <p:cNvCxnSpPr>
            <a:stCxn id="12" idx="4"/>
            <a:endCxn id="30" idx="0"/>
          </p:cNvCxnSpPr>
          <p:nvPr/>
        </p:nvCxnSpPr>
        <p:spPr>
          <a:xfrm>
            <a:off x="8103339" y="1797166"/>
            <a:ext cx="1027009" cy="69759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A13373A-4E3D-7048-D03A-7C31EEF37A49}"/>
              </a:ext>
            </a:extLst>
          </p:cNvPr>
          <p:cNvCxnSpPr>
            <a:stCxn id="12" idx="4"/>
            <a:endCxn id="22" idx="0"/>
          </p:cNvCxnSpPr>
          <p:nvPr/>
        </p:nvCxnSpPr>
        <p:spPr>
          <a:xfrm flipH="1">
            <a:off x="7390856" y="1797166"/>
            <a:ext cx="712483" cy="7668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11C3607-3E08-B51E-E050-7B33C52200D5}"/>
              </a:ext>
            </a:extLst>
          </p:cNvPr>
          <p:cNvCxnSpPr>
            <a:cxnSpLocks/>
            <a:stCxn id="12" idx="4"/>
            <a:endCxn id="21" idx="0"/>
          </p:cNvCxnSpPr>
          <p:nvPr/>
        </p:nvCxnSpPr>
        <p:spPr>
          <a:xfrm flipH="1">
            <a:off x="4985233" y="1797166"/>
            <a:ext cx="3118106" cy="7950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39D51B3-BE50-148E-FB8A-0B465636EC78}"/>
              </a:ext>
            </a:extLst>
          </p:cNvPr>
          <p:cNvCxnSpPr>
            <a:stCxn id="9" idx="4"/>
            <a:endCxn id="23" idx="0"/>
          </p:cNvCxnSpPr>
          <p:nvPr/>
        </p:nvCxnSpPr>
        <p:spPr>
          <a:xfrm flipH="1">
            <a:off x="3658095" y="1797166"/>
            <a:ext cx="1807735" cy="1546732"/>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3467482-A537-D1A8-56D6-EE525BF5FB9C}"/>
              </a:ext>
            </a:extLst>
          </p:cNvPr>
          <p:cNvCxnSpPr>
            <a:cxnSpLocks/>
            <a:stCxn id="7" idx="4"/>
            <a:endCxn id="24" idx="0"/>
          </p:cNvCxnSpPr>
          <p:nvPr/>
        </p:nvCxnSpPr>
        <p:spPr>
          <a:xfrm>
            <a:off x="4294512" y="1797166"/>
            <a:ext cx="3858530" cy="1549318"/>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4" name="Rounded Rectangular Callout 77">
            <a:extLst>
              <a:ext uri="{FF2B5EF4-FFF2-40B4-BE49-F238E27FC236}">
                <a16:creationId xmlns:a16="http://schemas.microsoft.com/office/drawing/2014/main" id="{A60D3FAC-0A55-2040-2873-24D8A4D0AFEB}"/>
              </a:ext>
            </a:extLst>
          </p:cNvPr>
          <p:cNvSpPr/>
          <p:nvPr/>
        </p:nvSpPr>
        <p:spPr>
          <a:xfrm>
            <a:off x="9292542" y="1413675"/>
            <a:ext cx="1663618" cy="689362"/>
          </a:xfrm>
          <a:prstGeom prst="wedgeRoundRectCallout">
            <a:avLst>
              <a:gd name="adj1" fmla="val -109436"/>
              <a:gd name="adj2" fmla="val -19384"/>
              <a:gd name="adj3" fmla="val 16667"/>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1600" dirty="0">
                <a:solidFill>
                  <a:prstClr val="white"/>
                </a:solidFill>
                <a:latin typeface="+mj-lt"/>
              </a:rPr>
              <a:t>Jo vairāk, jo labāk</a:t>
            </a:r>
            <a:endParaRPr lang="ru-RU" sz="1600" dirty="0">
              <a:solidFill>
                <a:prstClr val="white"/>
              </a:solidFill>
              <a:latin typeface="+mj-lt"/>
            </a:endParaRPr>
          </a:p>
        </p:txBody>
      </p:sp>
      <p:sp>
        <p:nvSpPr>
          <p:cNvPr id="55" name="Rounded Rectangular Callout 78">
            <a:extLst>
              <a:ext uri="{FF2B5EF4-FFF2-40B4-BE49-F238E27FC236}">
                <a16:creationId xmlns:a16="http://schemas.microsoft.com/office/drawing/2014/main" id="{787D9E2A-D530-108D-4074-2431F86D6736}"/>
              </a:ext>
            </a:extLst>
          </p:cNvPr>
          <p:cNvSpPr/>
          <p:nvPr/>
        </p:nvSpPr>
        <p:spPr>
          <a:xfrm>
            <a:off x="9986965" y="2902602"/>
            <a:ext cx="2032210" cy="1043726"/>
          </a:xfrm>
          <a:prstGeom prst="wedgeRoundRectCallout">
            <a:avLst>
              <a:gd name="adj1" fmla="val -86926"/>
              <a:gd name="adj2" fmla="val 15500"/>
              <a:gd name="adj3" fmla="val 1666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1600" dirty="0">
                <a:solidFill>
                  <a:prstClr val="white"/>
                </a:solidFill>
                <a:latin typeface="+mj-lt"/>
              </a:rPr>
              <a:t>Aspekti ir specifiski katrai tēmai un šeit ir doti tikai to daži piemēri</a:t>
            </a:r>
            <a:endParaRPr lang="ru-RU" sz="1600" dirty="0">
              <a:solidFill>
                <a:prstClr val="white"/>
              </a:solidFill>
              <a:latin typeface="+mj-lt"/>
            </a:endParaRPr>
          </a:p>
        </p:txBody>
      </p:sp>
      <p:cxnSp>
        <p:nvCxnSpPr>
          <p:cNvPr id="56" name="Straight Connector 55">
            <a:extLst>
              <a:ext uri="{FF2B5EF4-FFF2-40B4-BE49-F238E27FC236}">
                <a16:creationId xmlns:a16="http://schemas.microsoft.com/office/drawing/2014/main" id="{195F40C3-6299-B722-09C2-E1D30C72D652}"/>
              </a:ext>
            </a:extLst>
          </p:cNvPr>
          <p:cNvCxnSpPr>
            <a:stCxn id="20" idx="2"/>
            <a:endCxn id="26" idx="0"/>
          </p:cNvCxnSpPr>
          <p:nvPr/>
        </p:nvCxnSpPr>
        <p:spPr>
          <a:xfrm>
            <a:off x="3285871" y="2928387"/>
            <a:ext cx="2585868" cy="1587358"/>
          </a:xfrm>
          <a:prstGeom prst="line">
            <a:avLst/>
          </a:prstGeom>
          <a:ln w="2857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A74B349F-26BB-91F5-E551-C001D29B6415}"/>
              </a:ext>
            </a:extLst>
          </p:cNvPr>
          <p:cNvCxnSpPr>
            <a:stCxn id="23" idx="2"/>
            <a:endCxn id="25" idx="0"/>
          </p:cNvCxnSpPr>
          <p:nvPr/>
        </p:nvCxnSpPr>
        <p:spPr>
          <a:xfrm>
            <a:off x="3658095" y="3682452"/>
            <a:ext cx="1203467" cy="824254"/>
          </a:xfrm>
          <a:prstGeom prst="line">
            <a:avLst/>
          </a:prstGeom>
          <a:ln w="28575">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23C3AF5-8A68-8A7C-8769-D89C39A6E4E7}"/>
              </a:ext>
            </a:extLst>
          </p:cNvPr>
          <p:cNvCxnSpPr>
            <a:stCxn id="21" idx="2"/>
            <a:endCxn id="65" idx="0"/>
          </p:cNvCxnSpPr>
          <p:nvPr/>
        </p:nvCxnSpPr>
        <p:spPr>
          <a:xfrm flipH="1">
            <a:off x="3642850" y="2930782"/>
            <a:ext cx="1342383" cy="1478187"/>
          </a:xfrm>
          <a:prstGeom prst="line">
            <a:avLst/>
          </a:prstGeom>
          <a:ln w="28575">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E20F31D-7F4D-BEDB-A8CD-37C2831ABA24}"/>
              </a:ext>
            </a:extLst>
          </p:cNvPr>
          <p:cNvCxnSpPr>
            <a:stCxn id="22" idx="2"/>
            <a:endCxn id="65" idx="0"/>
          </p:cNvCxnSpPr>
          <p:nvPr/>
        </p:nvCxnSpPr>
        <p:spPr>
          <a:xfrm flipH="1">
            <a:off x="3642850" y="2902602"/>
            <a:ext cx="3748006" cy="1506367"/>
          </a:xfrm>
          <a:prstGeom prst="line">
            <a:avLst/>
          </a:prstGeom>
          <a:ln w="28575">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F16FE0E-B9A2-6B08-E247-E764C85C1084}"/>
              </a:ext>
            </a:extLst>
          </p:cNvPr>
          <p:cNvCxnSpPr>
            <a:cxnSpLocks/>
            <a:stCxn id="31" idx="2"/>
            <a:endCxn id="29" idx="0"/>
          </p:cNvCxnSpPr>
          <p:nvPr/>
        </p:nvCxnSpPr>
        <p:spPr>
          <a:xfrm>
            <a:off x="6266312" y="3884238"/>
            <a:ext cx="3229261" cy="610859"/>
          </a:xfrm>
          <a:prstGeom prst="line">
            <a:avLst/>
          </a:prstGeom>
          <a:ln w="28575">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1BAA3F5-40E1-51F0-B5AF-3BE7BEF24D16}"/>
              </a:ext>
            </a:extLst>
          </p:cNvPr>
          <p:cNvCxnSpPr>
            <a:cxnSpLocks/>
            <a:stCxn id="30" idx="2"/>
            <a:endCxn id="28" idx="0"/>
          </p:cNvCxnSpPr>
          <p:nvPr/>
        </p:nvCxnSpPr>
        <p:spPr>
          <a:xfrm flipH="1">
            <a:off x="8273731" y="3079536"/>
            <a:ext cx="856617" cy="140550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B56D73A-39B0-1A2C-D3DE-6FCEB304FB0D}"/>
              </a:ext>
            </a:extLst>
          </p:cNvPr>
          <p:cNvCxnSpPr>
            <a:cxnSpLocks/>
            <a:stCxn id="24" idx="2"/>
            <a:endCxn id="27" idx="0"/>
          </p:cNvCxnSpPr>
          <p:nvPr/>
        </p:nvCxnSpPr>
        <p:spPr>
          <a:xfrm flipH="1">
            <a:off x="7045460" y="3931259"/>
            <a:ext cx="1107582" cy="573930"/>
          </a:xfrm>
          <a:prstGeom prst="line">
            <a:avLst/>
          </a:prstGeom>
          <a:ln w="28575">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63" name="Content Placeholder 2">
            <a:extLst>
              <a:ext uri="{FF2B5EF4-FFF2-40B4-BE49-F238E27FC236}">
                <a16:creationId xmlns:a16="http://schemas.microsoft.com/office/drawing/2014/main" id="{FB88082F-E4AE-7617-8022-F21C124058BA}"/>
              </a:ext>
            </a:extLst>
          </p:cNvPr>
          <p:cNvSpPr txBox="1">
            <a:spLocks/>
          </p:cNvSpPr>
          <p:nvPr/>
        </p:nvSpPr>
        <p:spPr>
          <a:xfrm>
            <a:off x="2377538" y="5681896"/>
            <a:ext cx="8153400" cy="614552"/>
          </a:xfrm>
          <a:prstGeom prst="rect">
            <a:avLst/>
          </a:prstGeom>
        </p:spPr>
        <p:txBody>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algn="ctr" defTabSz="914400" fontAlgn="base">
              <a:spcAft>
                <a:spcPct val="0"/>
              </a:spcAft>
              <a:buClr>
                <a:srgbClr val="3891A7"/>
              </a:buClr>
              <a:buNone/>
              <a:defRPr/>
            </a:pPr>
            <a:r>
              <a:rPr lang="lv-LV" sz="1800" b="1" dirty="0">
                <a:solidFill>
                  <a:srgbClr val="FF0000"/>
                </a:solidFill>
                <a:latin typeface="+mj-lt"/>
              </a:rPr>
              <a:t>Tas viss ir studenta ieguldījums bakalaura darba </a:t>
            </a:r>
            <a:r>
              <a:rPr lang="en-US" sz="1800" b="1" dirty="0" err="1">
                <a:solidFill>
                  <a:srgbClr val="FF0000"/>
                </a:solidFill>
                <a:latin typeface="+mj-lt"/>
              </a:rPr>
              <a:t>analītiskajā</a:t>
            </a:r>
            <a:r>
              <a:rPr lang="en-US" sz="1800" b="1" dirty="0">
                <a:solidFill>
                  <a:srgbClr val="FF0000"/>
                </a:solidFill>
                <a:latin typeface="+mj-lt"/>
              </a:rPr>
              <a:t> </a:t>
            </a:r>
            <a:r>
              <a:rPr lang="lv-LV" sz="1800" b="1" dirty="0">
                <a:solidFill>
                  <a:srgbClr val="FF0000"/>
                </a:solidFill>
                <a:latin typeface="+mj-lt"/>
              </a:rPr>
              <a:t>daļā!</a:t>
            </a:r>
          </a:p>
        </p:txBody>
      </p:sp>
      <p:sp>
        <p:nvSpPr>
          <p:cNvPr id="64" name="Left Brace 63">
            <a:extLst>
              <a:ext uri="{FF2B5EF4-FFF2-40B4-BE49-F238E27FC236}">
                <a16:creationId xmlns:a16="http://schemas.microsoft.com/office/drawing/2014/main" id="{782A76A9-F16E-66C3-19AE-40773ADED9EF}"/>
              </a:ext>
            </a:extLst>
          </p:cNvPr>
          <p:cNvSpPr/>
          <p:nvPr/>
        </p:nvSpPr>
        <p:spPr>
          <a:xfrm rot="16200000">
            <a:off x="6315800" y="1904773"/>
            <a:ext cx="525267" cy="7148752"/>
          </a:xfrm>
          <a:prstGeom prst="leftBrace">
            <a:avLst>
              <a:gd name="adj1" fmla="val 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914400" fontAlgn="base">
              <a:spcBef>
                <a:spcPct val="0"/>
              </a:spcBef>
              <a:spcAft>
                <a:spcPct val="0"/>
              </a:spcAft>
              <a:defRPr/>
            </a:pPr>
            <a:endParaRPr lang="ru-RU" sz="1350">
              <a:solidFill>
                <a:prstClr val="black"/>
              </a:solidFill>
              <a:latin typeface="+mj-lt"/>
            </a:endParaRPr>
          </a:p>
        </p:txBody>
      </p:sp>
      <p:sp>
        <p:nvSpPr>
          <p:cNvPr id="65" name="TextBox 64">
            <a:extLst>
              <a:ext uri="{FF2B5EF4-FFF2-40B4-BE49-F238E27FC236}">
                <a16:creationId xmlns:a16="http://schemas.microsoft.com/office/drawing/2014/main" id="{A503F455-1B3D-DC6E-7BB0-5A2AE1B1B592}"/>
              </a:ext>
            </a:extLst>
          </p:cNvPr>
          <p:cNvSpPr txBox="1"/>
          <p:nvPr/>
        </p:nvSpPr>
        <p:spPr>
          <a:xfrm>
            <a:off x="3041989" y="4408969"/>
            <a:ext cx="1201722" cy="830997"/>
          </a:xfrm>
          <a:prstGeom prst="rect">
            <a:avLst/>
          </a:prstGeom>
          <a:noFill/>
        </p:spPr>
        <p:txBody>
          <a:bodyPr wrap="square" rtlCol="0">
            <a:spAutoFit/>
          </a:bodyPr>
          <a:lstStyle/>
          <a:p>
            <a:pPr algn="ctr" defTabSz="914400" fontAlgn="base">
              <a:spcBef>
                <a:spcPct val="0"/>
              </a:spcBef>
              <a:spcAft>
                <a:spcPct val="0"/>
              </a:spcAft>
              <a:defRPr/>
            </a:pPr>
            <a:r>
              <a:rPr lang="lv-LV" sz="1600" dirty="0" err="1">
                <a:latin typeface="+mj-lt"/>
              </a:rPr>
              <a:t>Tekstveida</a:t>
            </a:r>
            <a:r>
              <a:rPr lang="lv-LV" sz="1600" dirty="0">
                <a:latin typeface="+mj-lt"/>
              </a:rPr>
              <a:t> fakti un secinājumi</a:t>
            </a:r>
            <a:endParaRPr lang="ru-RU" sz="1600" dirty="0">
              <a:latin typeface="+mj-lt"/>
            </a:endParaRPr>
          </a:p>
        </p:txBody>
      </p:sp>
      <p:sp>
        <p:nvSpPr>
          <p:cNvPr id="2" name="Rounded Rectangle 13">
            <a:extLst>
              <a:ext uri="{FF2B5EF4-FFF2-40B4-BE49-F238E27FC236}">
                <a16:creationId xmlns:a16="http://schemas.microsoft.com/office/drawing/2014/main" id="{3D3097A1-28A3-CE88-2564-439B6500D1A9}"/>
              </a:ext>
            </a:extLst>
          </p:cNvPr>
          <p:cNvSpPr/>
          <p:nvPr/>
        </p:nvSpPr>
        <p:spPr>
          <a:xfrm>
            <a:off x="8318237" y="248963"/>
            <a:ext cx="3548270" cy="96062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Apkopojuma atspoguļojums darbā</a:t>
            </a:r>
            <a:endParaRPr lang="ru-RU" sz="2400" dirty="0">
              <a:solidFill>
                <a:prstClr val="white"/>
              </a:solidFill>
              <a:latin typeface="+mj-lt"/>
            </a:endParaRPr>
          </a:p>
        </p:txBody>
      </p:sp>
    </p:spTree>
    <p:extLst>
      <p:ext uri="{BB962C8B-B14F-4D97-AF65-F5344CB8AC3E}">
        <p14:creationId xmlns:p14="http://schemas.microsoft.com/office/powerpoint/2010/main" val="337862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4"/>
                                        </p:tgtEl>
                                        <p:attrNameLst>
                                          <p:attrName>style.visibility</p:attrName>
                                        </p:attrNameLst>
                                      </p:cBhvr>
                                      <p:to>
                                        <p:strVal val="visible"/>
                                      </p:to>
                                    </p:set>
                                    <p:animEffect transition="in" filter="fade">
                                      <p:cBhvr>
                                        <p:cTn id="43" dur="500"/>
                                        <p:tgtEl>
                                          <p:spTgt spid="34"/>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500"/>
                                        <p:tgtEl>
                                          <p:spTgt spid="3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0"/>
                                        <p:tgtEl>
                                          <p:spTgt spid="21"/>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fade">
                                      <p:cBhvr>
                                        <p:cTn id="69" dur="500"/>
                                        <p:tgtEl>
                                          <p:spTgt spid="30"/>
                                        </p:tgtEl>
                                      </p:cBhvr>
                                    </p:animEffect>
                                  </p:childTnLst>
                                </p:cTn>
                              </p:par>
                              <p:par>
                                <p:cTn id="70" presetID="10" presetClass="entr" presetSubtype="0" fill="hold" nodeType="with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500"/>
                                        <p:tgtEl>
                                          <p:spTgt spid="38"/>
                                        </p:tgtEl>
                                      </p:cBhvr>
                                    </p:animEffect>
                                  </p:childTnLst>
                                </p:cTn>
                              </p:par>
                              <p:par>
                                <p:cTn id="73" presetID="10" presetClass="entr" presetSubtype="0"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fade">
                                      <p:cBhvr>
                                        <p:cTn id="75" dur="500"/>
                                        <p:tgtEl>
                                          <p:spTgt spid="39"/>
                                        </p:tgtEl>
                                      </p:cBhvr>
                                    </p:animEffect>
                                  </p:childTnLst>
                                </p:cTn>
                              </p:par>
                              <p:par>
                                <p:cTn id="76" presetID="10" presetClass="entr" presetSubtype="0" fill="hold" nodeType="with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fade">
                                      <p:cBhvr>
                                        <p:cTn id="78" dur="500"/>
                                        <p:tgtEl>
                                          <p:spTgt spid="40"/>
                                        </p:tgtEl>
                                      </p:cBhvr>
                                    </p:animEffect>
                                  </p:childTnLst>
                                </p:cTn>
                              </p:par>
                              <p:par>
                                <p:cTn id="79" presetID="10" presetClass="entr" presetSubtype="0" fill="hold" nodeType="with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500"/>
                                        <p:tgtEl>
                                          <p:spTgt spid="41"/>
                                        </p:tgtEl>
                                      </p:cBhvr>
                                    </p:animEffect>
                                  </p:childTnLst>
                                </p:cTn>
                              </p:par>
                              <p:par>
                                <p:cTn id="82" presetID="10" presetClass="entr" presetSubtype="0" fill="hold" nodeType="with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500"/>
                                        <p:tgtEl>
                                          <p:spTgt spid="42"/>
                                        </p:tgtEl>
                                      </p:cBhvr>
                                    </p:animEffect>
                                  </p:childTnLst>
                                </p:cTn>
                              </p:par>
                              <p:par>
                                <p:cTn id="85" presetID="10" presetClass="entr" presetSubtype="0" fill="hold" nodeType="with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500"/>
                                        <p:tgtEl>
                                          <p:spTgt spid="43"/>
                                        </p:tgtEl>
                                      </p:cBhvr>
                                    </p:animEffect>
                                  </p:childTnLst>
                                </p:cTn>
                              </p:par>
                              <p:par>
                                <p:cTn id="88" presetID="10" presetClass="entr" presetSubtype="0" fill="hold" nodeType="with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500"/>
                                        <p:tgtEl>
                                          <p:spTgt spid="44"/>
                                        </p:tgtEl>
                                      </p:cBhvr>
                                    </p:animEffect>
                                  </p:childTnLst>
                                </p:cTn>
                              </p:par>
                              <p:par>
                                <p:cTn id="91" presetID="10" presetClass="entr" presetSubtype="0" fill="hold" nodeType="with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fade">
                                      <p:cBhvr>
                                        <p:cTn id="93" dur="500"/>
                                        <p:tgtEl>
                                          <p:spTgt spid="45"/>
                                        </p:tgtEl>
                                      </p:cBhvr>
                                    </p:animEffect>
                                  </p:childTnLst>
                                </p:cTn>
                              </p:par>
                              <p:par>
                                <p:cTn id="94" presetID="10" presetClass="entr" presetSubtype="0" fill="hold"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fade">
                                      <p:cBhvr>
                                        <p:cTn id="96" dur="500"/>
                                        <p:tgtEl>
                                          <p:spTgt spid="46"/>
                                        </p:tgtEl>
                                      </p:cBhvr>
                                    </p:animEffect>
                                  </p:childTnLst>
                                </p:cTn>
                              </p:par>
                              <p:par>
                                <p:cTn id="97" presetID="10" presetClass="entr" presetSubtype="0" fill="hold"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fade">
                                      <p:cBhvr>
                                        <p:cTn id="99" dur="500"/>
                                        <p:tgtEl>
                                          <p:spTgt spid="47"/>
                                        </p:tgtEl>
                                      </p:cBhvr>
                                    </p:animEffect>
                                  </p:childTnLst>
                                </p:cTn>
                              </p:par>
                              <p:par>
                                <p:cTn id="100" presetID="10" presetClass="entr" presetSubtype="0" fill="hold" nodeType="with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fade">
                                      <p:cBhvr>
                                        <p:cTn id="102" dur="500"/>
                                        <p:tgtEl>
                                          <p:spTgt spid="48"/>
                                        </p:tgtEl>
                                      </p:cBhvr>
                                    </p:animEffect>
                                  </p:childTnLst>
                                </p:cTn>
                              </p:par>
                              <p:par>
                                <p:cTn id="103" presetID="10" presetClass="entr" presetSubtype="0" fill="hold"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fade">
                                      <p:cBhvr>
                                        <p:cTn id="105" dur="500"/>
                                        <p:tgtEl>
                                          <p:spTgt spid="49"/>
                                        </p:tgtEl>
                                      </p:cBhvr>
                                    </p:animEffect>
                                  </p:childTnLst>
                                </p:cTn>
                              </p:par>
                              <p:par>
                                <p:cTn id="106" presetID="10" presetClass="entr" presetSubtype="0" fill="hold" nodeType="withEffect">
                                  <p:stCondLst>
                                    <p:cond delay="0"/>
                                  </p:stCondLst>
                                  <p:childTnLst>
                                    <p:set>
                                      <p:cBhvr>
                                        <p:cTn id="107" dur="1" fill="hold">
                                          <p:stCondLst>
                                            <p:cond delay="0"/>
                                          </p:stCondLst>
                                        </p:cTn>
                                        <p:tgtEl>
                                          <p:spTgt spid="50"/>
                                        </p:tgtEl>
                                        <p:attrNameLst>
                                          <p:attrName>style.visibility</p:attrName>
                                        </p:attrNameLst>
                                      </p:cBhvr>
                                      <p:to>
                                        <p:strVal val="visible"/>
                                      </p:to>
                                    </p:set>
                                    <p:animEffect transition="in" filter="fade">
                                      <p:cBhvr>
                                        <p:cTn id="108" dur="500"/>
                                        <p:tgtEl>
                                          <p:spTgt spid="50"/>
                                        </p:tgtEl>
                                      </p:cBhvr>
                                    </p:animEffect>
                                  </p:childTnLst>
                                </p:cTn>
                              </p:par>
                              <p:par>
                                <p:cTn id="109" presetID="10" presetClass="entr" presetSubtype="0" fill="hold" nodeType="withEffect">
                                  <p:stCondLst>
                                    <p:cond delay="0"/>
                                  </p:stCondLst>
                                  <p:childTnLst>
                                    <p:set>
                                      <p:cBhvr>
                                        <p:cTn id="110" dur="1" fill="hold">
                                          <p:stCondLst>
                                            <p:cond delay="0"/>
                                          </p:stCondLst>
                                        </p:cTn>
                                        <p:tgtEl>
                                          <p:spTgt spid="51"/>
                                        </p:tgtEl>
                                        <p:attrNameLst>
                                          <p:attrName>style.visibility</p:attrName>
                                        </p:attrNameLst>
                                      </p:cBhvr>
                                      <p:to>
                                        <p:strVal val="visible"/>
                                      </p:to>
                                    </p:set>
                                    <p:animEffect transition="in" filter="fade">
                                      <p:cBhvr>
                                        <p:cTn id="111" dur="500"/>
                                        <p:tgtEl>
                                          <p:spTgt spid="51"/>
                                        </p:tgtEl>
                                      </p:cBhvr>
                                    </p:animEffect>
                                  </p:childTnLst>
                                </p:cTn>
                              </p:par>
                              <p:par>
                                <p:cTn id="112" presetID="10" presetClass="entr" presetSubtype="0" fill="hold" nodeType="withEffect">
                                  <p:stCondLst>
                                    <p:cond delay="0"/>
                                  </p:stCondLst>
                                  <p:childTnLst>
                                    <p:set>
                                      <p:cBhvr>
                                        <p:cTn id="113" dur="1" fill="hold">
                                          <p:stCondLst>
                                            <p:cond delay="0"/>
                                          </p:stCondLst>
                                        </p:cTn>
                                        <p:tgtEl>
                                          <p:spTgt spid="52"/>
                                        </p:tgtEl>
                                        <p:attrNameLst>
                                          <p:attrName>style.visibility</p:attrName>
                                        </p:attrNameLst>
                                      </p:cBhvr>
                                      <p:to>
                                        <p:strVal val="visible"/>
                                      </p:to>
                                    </p:set>
                                    <p:animEffect transition="in" filter="fade">
                                      <p:cBhvr>
                                        <p:cTn id="114" dur="500"/>
                                        <p:tgtEl>
                                          <p:spTgt spid="52"/>
                                        </p:tgtEl>
                                      </p:cBhvr>
                                    </p:animEffect>
                                  </p:childTnLst>
                                </p:cTn>
                              </p:par>
                              <p:par>
                                <p:cTn id="115" presetID="10" presetClass="entr" presetSubtype="0" fill="hold" nodeType="withEffect">
                                  <p:stCondLst>
                                    <p:cond delay="0"/>
                                  </p:stCondLst>
                                  <p:childTnLst>
                                    <p:set>
                                      <p:cBhvr>
                                        <p:cTn id="116" dur="1" fill="hold">
                                          <p:stCondLst>
                                            <p:cond delay="0"/>
                                          </p:stCondLst>
                                        </p:cTn>
                                        <p:tgtEl>
                                          <p:spTgt spid="53"/>
                                        </p:tgtEl>
                                        <p:attrNameLst>
                                          <p:attrName>style.visibility</p:attrName>
                                        </p:attrNameLst>
                                      </p:cBhvr>
                                      <p:to>
                                        <p:strVal val="visible"/>
                                      </p:to>
                                    </p:set>
                                    <p:animEffect transition="in" filter="fade">
                                      <p:cBhvr>
                                        <p:cTn id="117" dur="500"/>
                                        <p:tgtEl>
                                          <p:spTgt spid="53"/>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500"/>
                                        <p:tgtEl>
                                          <p:spTgt spid="18"/>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0"/>
                                        </p:tgtEl>
                                        <p:attrNameLst>
                                          <p:attrName>style.visibility</p:attrName>
                                        </p:attrNameLst>
                                      </p:cBhvr>
                                      <p:to>
                                        <p:strVal val="visible"/>
                                      </p:to>
                                    </p:set>
                                    <p:animEffect transition="in" filter="fade">
                                      <p:cBhvr>
                                        <p:cTn id="123" dur="500"/>
                                        <p:tgtEl>
                                          <p:spTgt spid="20"/>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23"/>
                                        </p:tgtEl>
                                        <p:attrNameLst>
                                          <p:attrName>style.visibility</p:attrName>
                                        </p:attrNameLst>
                                      </p:cBhvr>
                                      <p:to>
                                        <p:strVal val="visible"/>
                                      </p:to>
                                    </p:set>
                                    <p:animEffect transition="in" filter="fade">
                                      <p:cBhvr>
                                        <p:cTn id="126" dur="500"/>
                                        <p:tgtEl>
                                          <p:spTgt spid="23"/>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31"/>
                                        </p:tgtEl>
                                        <p:attrNameLst>
                                          <p:attrName>style.visibility</p:attrName>
                                        </p:attrNameLst>
                                      </p:cBhvr>
                                      <p:to>
                                        <p:strVal val="visible"/>
                                      </p:to>
                                    </p:set>
                                    <p:animEffect transition="in" filter="fade">
                                      <p:cBhvr>
                                        <p:cTn id="129" dur="500"/>
                                        <p:tgtEl>
                                          <p:spTgt spid="31"/>
                                        </p:tgtEl>
                                      </p:cBhvr>
                                    </p:animEffect>
                                  </p:childTnLst>
                                </p:cTn>
                              </p:par>
                              <p:par>
                                <p:cTn id="130" presetID="10" presetClass="entr" presetSubtype="0" fill="hold" grpId="0" nodeType="withEffect">
                                  <p:stCondLst>
                                    <p:cond delay="0"/>
                                  </p:stCondLst>
                                  <p:childTnLst>
                                    <p:set>
                                      <p:cBhvr>
                                        <p:cTn id="131" dur="1" fill="hold">
                                          <p:stCondLst>
                                            <p:cond delay="0"/>
                                          </p:stCondLst>
                                        </p:cTn>
                                        <p:tgtEl>
                                          <p:spTgt spid="24"/>
                                        </p:tgtEl>
                                        <p:attrNameLst>
                                          <p:attrName>style.visibility</p:attrName>
                                        </p:attrNameLst>
                                      </p:cBhvr>
                                      <p:to>
                                        <p:strVal val="visible"/>
                                      </p:to>
                                    </p:set>
                                    <p:animEffect transition="in" filter="fade">
                                      <p:cBhvr>
                                        <p:cTn id="132" dur="500"/>
                                        <p:tgtEl>
                                          <p:spTgt spid="24"/>
                                        </p:tgtEl>
                                      </p:cBhvr>
                                    </p:animEffect>
                                  </p:childTnLst>
                                </p:cTn>
                              </p:par>
                              <p:par>
                                <p:cTn id="133" presetID="10" presetClass="entr" presetSubtype="0" fill="hold" grpId="0" nodeType="with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fade">
                                      <p:cBhvr>
                                        <p:cTn id="135" dur="500"/>
                                        <p:tgtEl>
                                          <p:spTgt spid="55"/>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19"/>
                                        </p:tgtEl>
                                        <p:attrNameLst>
                                          <p:attrName>style.visibility</p:attrName>
                                        </p:attrNameLst>
                                      </p:cBhvr>
                                      <p:to>
                                        <p:strVal val="visible"/>
                                      </p:to>
                                    </p:set>
                                    <p:animEffect transition="in" filter="fade">
                                      <p:cBhvr>
                                        <p:cTn id="140" dur="500"/>
                                        <p:tgtEl>
                                          <p:spTgt spid="19"/>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65"/>
                                        </p:tgtEl>
                                        <p:attrNameLst>
                                          <p:attrName>style.visibility</p:attrName>
                                        </p:attrNameLst>
                                      </p:cBhvr>
                                      <p:to>
                                        <p:strVal val="visible"/>
                                      </p:to>
                                    </p:set>
                                    <p:animEffect transition="in" filter="fade">
                                      <p:cBhvr>
                                        <p:cTn id="143" dur="500"/>
                                        <p:tgtEl>
                                          <p:spTgt spid="65"/>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25"/>
                                        </p:tgtEl>
                                        <p:attrNameLst>
                                          <p:attrName>style.visibility</p:attrName>
                                        </p:attrNameLst>
                                      </p:cBhvr>
                                      <p:to>
                                        <p:strVal val="visible"/>
                                      </p:to>
                                    </p:set>
                                    <p:animEffect transition="in" filter="fade">
                                      <p:cBhvr>
                                        <p:cTn id="146" dur="500"/>
                                        <p:tgtEl>
                                          <p:spTgt spid="25"/>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26"/>
                                        </p:tgtEl>
                                        <p:attrNameLst>
                                          <p:attrName>style.visibility</p:attrName>
                                        </p:attrNameLst>
                                      </p:cBhvr>
                                      <p:to>
                                        <p:strVal val="visible"/>
                                      </p:to>
                                    </p:set>
                                    <p:animEffect transition="in" filter="fade">
                                      <p:cBhvr>
                                        <p:cTn id="149" dur="500"/>
                                        <p:tgtEl>
                                          <p:spTgt spid="26"/>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fade">
                                      <p:cBhvr>
                                        <p:cTn id="152" dur="500"/>
                                        <p:tgtEl>
                                          <p:spTgt spid="27"/>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28"/>
                                        </p:tgtEl>
                                        <p:attrNameLst>
                                          <p:attrName>style.visibility</p:attrName>
                                        </p:attrNameLst>
                                      </p:cBhvr>
                                      <p:to>
                                        <p:strVal val="visible"/>
                                      </p:to>
                                    </p:set>
                                    <p:animEffect transition="in" filter="fade">
                                      <p:cBhvr>
                                        <p:cTn id="155" dur="500"/>
                                        <p:tgtEl>
                                          <p:spTgt spid="28"/>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29"/>
                                        </p:tgtEl>
                                        <p:attrNameLst>
                                          <p:attrName>style.visibility</p:attrName>
                                        </p:attrNameLst>
                                      </p:cBhvr>
                                      <p:to>
                                        <p:strVal val="visible"/>
                                      </p:to>
                                    </p:set>
                                    <p:animEffect transition="in" filter="fade">
                                      <p:cBhvr>
                                        <p:cTn id="158" dur="500"/>
                                        <p:tgtEl>
                                          <p:spTgt spid="29"/>
                                        </p:tgtEl>
                                      </p:cBhvr>
                                    </p:animEffect>
                                  </p:childTnLst>
                                </p:cTn>
                              </p:par>
                              <p:par>
                                <p:cTn id="159" presetID="10" presetClass="entr" presetSubtype="0" fill="hold" nodeType="withEffect">
                                  <p:stCondLst>
                                    <p:cond delay="0"/>
                                  </p:stCondLst>
                                  <p:childTnLst>
                                    <p:set>
                                      <p:cBhvr>
                                        <p:cTn id="160" dur="1" fill="hold">
                                          <p:stCondLst>
                                            <p:cond delay="0"/>
                                          </p:stCondLst>
                                        </p:cTn>
                                        <p:tgtEl>
                                          <p:spTgt spid="56"/>
                                        </p:tgtEl>
                                        <p:attrNameLst>
                                          <p:attrName>style.visibility</p:attrName>
                                        </p:attrNameLst>
                                      </p:cBhvr>
                                      <p:to>
                                        <p:strVal val="visible"/>
                                      </p:to>
                                    </p:set>
                                    <p:animEffect transition="in" filter="fade">
                                      <p:cBhvr>
                                        <p:cTn id="161" dur="500"/>
                                        <p:tgtEl>
                                          <p:spTgt spid="56"/>
                                        </p:tgtEl>
                                      </p:cBhvr>
                                    </p:animEffect>
                                  </p:childTnLst>
                                </p:cTn>
                              </p:par>
                              <p:par>
                                <p:cTn id="162" presetID="10" presetClass="entr" presetSubtype="0" fill="hold" nodeType="withEffect">
                                  <p:stCondLst>
                                    <p:cond delay="0"/>
                                  </p:stCondLst>
                                  <p:childTnLst>
                                    <p:set>
                                      <p:cBhvr>
                                        <p:cTn id="163" dur="1" fill="hold">
                                          <p:stCondLst>
                                            <p:cond delay="0"/>
                                          </p:stCondLst>
                                        </p:cTn>
                                        <p:tgtEl>
                                          <p:spTgt spid="58"/>
                                        </p:tgtEl>
                                        <p:attrNameLst>
                                          <p:attrName>style.visibility</p:attrName>
                                        </p:attrNameLst>
                                      </p:cBhvr>
                                      <p:to>
                                        <p:strVal val="visible"/>
                                      </p:to>
                                    </p:set>
                                    <p:animEffect transition="in" filter="fade">
                                      <p:cBhvr>
                                        <p:cTn id="164" dur="500"/>
                                        <p:tgtEl>
                                          <p:spTgt spid="58"/>
                                        </p:tgtEl>
                                      </p:cBhvr>
                                    </p:animEffect>
                                  </p:childTnLst>
                                </p:cTn>
                              </p:par>
                              <p:par>
                                <p:cTn id="165" presetID="10" presetClass="entr" presetSubtype="0" fill="hold" nodeType="withEffect">
                                  <p:stCondLst>
                                    <p:cond delay="0"/>
                                  </p:stCondLst>
                                  <p:childTnLst>
                                    <p:set>
                                      <p:cBhvr>
                                        <p:cTn id="166" dur="1" fill="hold">
                                          <p:stCondLst>
                                            <p:cond delay="0"/>
                                          </p:stCondLst>
                                        </p:cTn>
                                        <p:tgtEl>
                                          <p:spTgt spid="57"/>
                                        </p:tgtEl>
                                        <p:attrNameLst>
                                          <p:attrName>style.visibility</p:attrName>
                                        </p:attrNameLst>
                                      </p:cBhvr>
                                      <p:to>
                                        <p:strVal val="visible"/>
                                      </p:to>
                                    </p:set>
                                    <p:animEffect transition="in" filter="fade">
                                      <p:cBhvr>
                                        <p:cTn id="167" dur="500"/>
                                        <p:tgtEl>
                                          <p:spTgt spid="57"/>
                                        </p:tgtEl>
                                      </p:cBhvr>
                                    </p:animEffect>
                                  </p:childTnLst>
                                </p:cTn>
                              </p:par>
                              <p:par>
                                <p:cTn id="168" presetID="10" presetClass="entr" presetSubtype="0" fill="hold" nodeType="withEffect">
                                  <p:stCondLst>
                                    <p:cond delay="0"/>
                                  </p:stCondLst>
                                  <p:childTnLst>
                                    <p:set>
                                      <p:cBhvr>
                                        <p:cTn id="169" dur="1" fill="hold">
                                          <p:stCondLst>
                                            <p:cond delay="0"/>
                                          </p:stCondLst>
                                        </p:cTn>
                                        <p:tgtEl>
                                          <p:spTgt spid="59"/>
                                        </p:tgtEl>
                                        <p:attrNameLst>
                                          <p:attrName>style.visibility</p:attrName>
                                        </p:attrNameLst>
                                      </p:cBhvr>
                                      <p:to>
                                        <p:strVal val="visible"/>
                                      </p:to>
                                    </p:set>
                                    <p:animEffect transition="in" filter="fade">
                                      <p:cBhvr>
                                        <p:cTn id="170" dur="500"/>
                                        <p:tgtEl>
                                          <p:spTgt spid="59"/>
                                        </p:tgtEl>
                                      </p:cBhvr>
                                    </p:animEffect>
                                  </p:childTnLst>
                                </p:cTn>
                              </p:par>
                              <p:par>
                                <p:cTn id="171" presetID="10" presetClass="entr" presetSubtype="0" fill="hold" nodeType="withEffect">
                                  <p:stCondLst>
                                    <p:cond delay="0"/>
                                  </p:stCondLst>
                                  <p:childTnLst>
                                    <p:set>
                                      <p:cBhvr>
                                        <p:cTn id="172" dur="1" fill="hold">
                                          <p:stCondLst>
                                            <p:cond delay="0"/>
                                          </p:stCondLst>
                                        </p:cTn>
                                        <p:tgtEl>
                                          <p:spTgt spid="60"/>
                                        </p:tgtEl>
                                        <p:attrNameLst>
                                          <p:attrName>style.visibility</p:attrName>
                                        </p:attrNameLst>
                                      </p:cBhvr>
                                      <p:to>
                                        <p:strVal val="visible"/>
                                      </p:to>
                                    </p:set>
                                    <p:animEffect transition="in" filter="fade">
                                      <p:cBhvr>
                                        <p:cTn id="173" dur="500"/>
                                        <p:tgtEl>
                                          <p:spTgt spid="60"/>
                                        </p:tgtEl>
                                      </p:cBhvr>
                                    </p:animEffect>
                                  </p:childTnLst>
                                </p:cTn>
                              </p:par>
                              <p:par>
                                <p:cTn id="174" presetID="10" presetClass="entr" presetSubtype="0" fill="hold" nodeType="withEffect">
                                  <p:stCondLst>
                                    <p:cond delay="0"/>
                                  </p:stCondLst>
                                  <p:childTnLst>
                                    <p:set>
                                      <p:cBhvr>
                                        <p:cTn id="175" dur="1" fill="hold">
                                          <p:stCondLst>
                                            <p:cond delay="0"/>
                                          </p:stCondLst>
                                        </p:cTn>
                                        <p:tgtEl>
                                          <p:spTgt spid="62"/>
                                        </p:tgtEl>
                                        <p:attrNameLst>
                                          <p:attrName>style.visibility</p:attrName>
                                        </p:attrNameLst>
                                      </p:cBhvr>
                                      <p:to>
                                        <p:strVal val="visible"/>
                                      </p:to>
                                    </p:set>
                                    <p:animEffect transition="in" filter="fade">
                                      <p:cBhvr>
                                        <p:cTn id="176" dur="500"/>
                                        <p:tgtEl>
                                          <p:spTgt spid="62"/>
                                        </p:tgtEl>
                                      </p:cBhvr>
                                    </p:animEffect>
                                  </p:childTnLst>
                                </p:cTn>
                              </p:par>
                              <p:par>
                                <p:cTn id="177" presetID="10" presetClass="entr" presetSubtype="0" fill="hold" nodeType="withEffect">
                                  <p:stCondLst>
                                    <p:cond delay="0"/>
                                  </p:stCondLst>
                                  <p:childTnLst>
                                    <p:set>
                                      <p:cBhvr>
                                        <p:cTn id="178" dur="1" fill="hold">
                                          <p:stCondLst>
                                            <p:cond delay="0"/>
                                          </p:stCondLst>
                                        </p:cTn>
                                        <p:tgtEl>
                                          <p:spTgt spid="61"/>
                                        </p:tgtEl>
                                        <p:attrNameLst>
                                          <p:attrName>style.visibility</p:attrName>
                                        </p:attrNameLst>
                                      </p:cBhvr>
                                      <p:to>
                                        <p:strVal val="visible"/>
                                      </p:to>
                                    </p:set>
                                    <p:animEffect transition="in" filter="fade">
                                      <p:cBhvr>
                                        <p:cTn id="179" dur="500"/>
                                        <p:tgtEl>
                                          <p:spTgt spid="61"/>
                                        </p:tgtEl>
                                      </p:cBhvr>
                                    </p:animEffect>
                                  </p:childTnLst>
                                </p:cTn>
                              </p:par>
                            </p:childTnLst>
                          </p:cTn>
                        </p:par>
                      </p:childTnLst>
                    </p:cTn>
                  </p:par>
                  <p:par>
                    <p:cTn id="180" fill="hold">
                      <p:stCondLst>
                        <p:cond delay="indefinite"/>
                      </p:stCondLst>
                      <p:childTnLst>
                        <p:par>
                          <p:cTn id="181" fill="hold">
                            <p:stCondLst>
                              <p:cond delay="0"/>
                            </p:stCondLst>
                            <p:childTnLst>
                              <p:par>
                                <p:cTn id="182" presetID="10" presetClass="entr" presetSubtype="0" fill="hold" grpId="0" nodeType="clickEffect">
                                  <p:stCondLst>
                                    <p:cond delay="0"/>
                                  </p:stCondLst>
                                  <p:childTnLst>
                                    <p:set>
                                      <p:cBhvr>
                                        <p:cTn id="183" dur="1" fill="hold">
                                          <p:stCondLst>
                                            <p:cond delay="0"/>
                                          </p:stCondLst>
                                        </p:cTn>
                                        <p:tgtEl>
                                          <p:spTgt spid="64"/>
                                        </p:tgtEl>
                                        <p:attrNameLst>
                                          <p:attrName>style.visibility</p:attrName>
                                        </p:attrNameLst>
                                      </p:cBhvr>
                                      <p:to>
                                        <p:strVal val="visible"/>
                                      </p:to>
                                    </p:set>
                                    <p:animEffect transition="in" filter="fade">
                                      <p:cBhvr>
                                        <p:cTn id="184" dur="500"/>
                                        <p:tgtEl>
                                          <p:spTgt spid="64"/>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63"/>
                                        </p:tgtEl>
                                        <p:attrNameLst>
                                          <p:attrName>style.visibility</p:attrName>
                                        </p:attrNameLst>
                                      </p:cBhvr>
                                      <p:to>
                                        <p:strVal val="visible"/>
                                      </p:to>
                                    </p:set>
                                    <p:animEffect transition="in" filter="fade">
                                      <p:cBhvr>
                                        <p:cTn id="18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animBg="1"/>
      <p:bldP spid="33" grpId="0" animBg="1"/>
      <p:bldP spid="34" grpId="0" animBg="1"/>
      <p:bldP spid="35" grpId="0" animBg="1"/>
      <p:bldP spid="36" grpId="0" animBg="1"/>
      <p:bldP spid="37" grpId="0" animBg="1"/>
      <p:bldP spid="54" grpId="0" animBg="1"/>
      <p:bldP spid="55" grpId="0" animBg="1"/>
      <p:bldP spid="63" grpId="0"/>
      <p:bldP spid="64" grpId="0" animBg="1"/>
      <p:bldP spid="6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CD3EE7-7F3A-AA74-6298-7924F2DB731E}"/>
              </a:ext>
            </a:extLst>
          </p:cNvPr>
          <p:cNvSpPr>
            <a:spLocks noGrp="1"/>
          </p:cNvSpPr>
          <p:nvPr>
            <p:ph type="sldNum" sz="quarter" idx="4"/>
          </p:nvPr>
        </p:nvSpPr>
        <p:spPr/>
        <p:txBody>
          <a:bodyPr/>
          <a:lstStyle/>
          <a:p>
            <a:r>
              <a:rPr lang="en-US"/>
              <a:t>Rīgas Tehniskā universitāte</a:t>
            </a:r>
            <a:endParaRPr lang="en-US" dirty="0"/>
          </a:p>
        </p:txBody>
      </p:sp>
      <p:sp>
        <p:nvSpPr>
          <p:cNvPr id="2" name="Rounded Rectangle 13">
            <a:extLst>
              <a:ext uri="{FF2B5EF4-FFF2-40B4-BE49-F238E27FC236}">
                <a16:creationId xmlns:a16="http://schemas.microsoft.com/office/drawing/2014/main" id="{1C220EF3-F6AB-E292-E8B7-AC718117443E}"/>
              </a:ext>
            </a:extLst>
          </p:cNvPr>
          <p:cNvSpPr/>
          <p:nvPr/>
        </p:nvSpPr>
        <p:spPr>
          <a:xfrm>
            <a:off x="8318237" y="248963"/>
            <a:ext cx="3548270" cy="960624"/>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defRPr/>
            </a:pPr>
            <a:r>
              <a:rPr lang="lv-LV" sz="2400" dirty="0">
                <a:solidFill>
                  <a:prstClr val="white"/>
                </a:solidFill>
                <a:latin typeface="+mj-lt"/>
              </a:rPr>
              <a:t>Apkopojuma atspoguļojums darbā</a:t>
            </a:r>
            <a:endParaRPr lang="ru-RU" sz="2400" dirty="0">
              <a:solidFill>
                <a:prstClr val="white"/>
              </a:solidFill>
              <a:latin typeface="+mj-lt"/>
            </a:endParaRPr>
          </a:p>
        </p:txBody>
      </p:sp>
      <p:pic>
        <p:nvPicPr>
          <p:cNvPr id="5" name="Picture 4">
            <a:extLst>
              <a:ext uri="{FF2B5EF4-FFF2-40B4-BE49-F238E27FC236}">
                <a16:creationId xmlns:a16="http://schemas.microsoft.com/office/drawing/2014/main" id="{1CF1EC9F-409A-490D-2860-D13210A9AA77}"/>
              </a:ext>
            </a:extLst>
          </p:cNvPr>
          <p:cNvPicPr>
            <a:picLocks noChangeAspect="1"/>
          </p:cNvPicPr>
          <p:nvPr/>
        </p:nvPicPr>
        <p:blipFill>
          <a:blip r:embed="rId2"/>
          <a:stretch>
            <a:fillRect/>
          </a:stretch>
        </p:blipFill>
        <p:spPr>
          <a:xfrm>
            <a:off x="203573" y="123363"/>
            <a:ext cx="6173061" cy="6611273"/>
          </a:xfrm>
          <a:prstGeom prst="rect">
            <a:avLst/>
          </a:prstGeom>
        </p:spPr>
      </p:pic>
      <p:sp>
        <p:nvSpPr>
          <p:cNvPr id="10" name="TextBox 9">
            <a:extLst>
              <a:ext uri="{FF2B5EF4-FFF2-40B4-BE49-F238E27FC236}">
                <a16:creationId xmlns:a16="http://schemas.microsoft.com/office/drawing/2014/main" id="{22B636A3-B1F1-17AB-CD4B-3BD4F35F549F}"/>
              </a:ext>
            </a:extLst>
          </p:cNvPr>
          <p:cNvSpPr txBox="1"/>
          <p:nvPr/>
        </p:nvSpPr>
        <p:spPr>
          <a:xfrm>
            <a:off x="6538646" y="1727971"/>
            <a:ext cx="5551754" cy="4401205"/>
          </a:xfrm>
          <a:prstGeom prst="rect">
            <a:avLst/>
          </a:prstGeom>
          <a:noFill/>
        </p:spPr>
        <p:txBody>
          <a:bodyPr wrap="square" rtlCol="0">
            <a:spAutoFit/>
          </a:bodyPr>
          <a:lstStyle/>
          <a:p>
            <a:pPr defTabSz="914400" fontAlgn="base">
              <a:spcBef>
                <a:spcPct val="0"/>
              </a:spcBef>
              <a:spcAft>
                <a:spcPts val="2400"/>
              </a:spcAft>
              <a:tabLst>
                <a:tab pos="0" algn="l"/>
              </a:tabLst>
              <a:defRPr/>
            </a:pPr>
            <a:r>
              <a:rPr lang="lv-LV" sz="2200" dirty="0"/>
              <a:t>Apkopojuma fragments, kurā:</a:t>
            </a:r>
          </a:p>
          <a:p>
            <a:pPr marL="450850" indent="-450850" defTabSz="914400" fontAlgn="base">
              <a:spcBef>
                <a:spcPct val="0"/>
              </a:spcBef>
              <a:spcAft>
                <a:spcPts val="2400"/>
              </a:spcAft>
              <a:buFont typeface="Wingdings" panose="05000000000000000000" pitchFamily="2" charset="2"/>
              <a:buChar char="ü"/>
              <a:tabLst>
                <a:tab pos="0" algn="l"/>
              </a:tabLst>
              <a:defRPr/>
            </a:pPr>
            <a:r>
              <a:rPr lang="lv-LV" sz="2200" dirty="0">
                <a:highlight>
                  <a:srgbClr val="00FF00"/>
                </a:highlight>
              </a:rPr>
              <a:t>Zaļais teksts izceļ </a:t>
            </a:r>
            <a:r>
              <a:rPr lang="lv-LV" sz="2200" dirty="0"/>
              <a:t>uzskaitījumu</a:t>
            </a:r>
          </a:p>
          <a:p>
            <a:pPr marL="450850" indent="-450850" defTabSz="914400" fontAlgn="base">
              <a:spcBef>
                <a:spcPct val="0"/>
              </a:spcBef>
              <a:spcAft>
                <a:spcPts val="2400"/>
              </a:spcAft>
              <a:buFont typeface="Wingdings" panose="05000000000000000000" pitchFamily="2" charset="2"/>
              <a:buChar char="ü"/>
              <a:tabLst>
                <a:tab pos="0" algn="l"/>
              </a:tabLst>
              <a:defRPr/>
            </a:pPr>
            <a:r>
              <a:rPr lang="lv-LV" sz="2200" dirty="0">
                <a:highlight>
                  <a:srgbClr val="FFFF00"/>
                </a:highlight>
              </a:rPr>
              <a:t>Dzeltenajā krāsā </a:t>
            </a:r>
            <a:r>
              <a:rPr lang="lv-LV" sz="2200" dirty="0"/>
              <a:t>ir dota bakalaura darba autora izdalītie raksturojumi no vairākiem informācijas avotiem</a:t>
            </a:r>
          </a:p>
          <a:p>
            <a:pPr marL="450850" indent="-450850" defTabSz="914400" fontAlgn="base">
              <a:spcBef>
                <a:spcPct val="0"/>
              </a:spcBef>
              <a:spcAft>
                <a:spcPts val="2400"/>
              </a:spcAft>
              <a:buFont typeface="Wingdings" panose="05000000000000000000" pitchFamily="2" charset="2"/>
              <a:buChar char="ü"/>
              <a:tabLst>
                <a:tab pos="0" algn="l"/>
              </a:tabLst>
              <a:defRPr/>
            </a:pPr>
            <a:r>
              <a:rPr lang="lv-LV" sz="2200" dirty="0">
                <a:highlight>
                  <a:srgbClr val="00FFFF"/>
                </a:highlight>
              </a:rPr>
              <a:t>Gaiši-zilajā krāsā </a:t>
            </a:r>
            <a:r>
              <a:rPr lang="lv-LV" sz="2200" dirty="0"/>
              <a:t>ir iezīmēts teksts, kas paskaidro attēlu, ko bakalaura darba autors ir izstrādājis, pamatojoties uz divos informācijas avotos sniegto informāciju par zināšanu tipiem</a:t>
            </a:r>
          </a:p>
        </p:txBody>
      </p:sp>
    </p:spTree>
    <p:extLst>
      <p:ext uri="{BB962C8B-B14F-4D97-AF65-F5344CB8AC3E}">
        <p14:creationId xmlns:p14="http://schemas.microsoft.com/office/powerpoint/2010/main" val="1859282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p:txBody>
          <a:bodyPr/>
          <a:lstStyle/>
          <a:p>
            <a:r>
              <a:rPr lang="lv-LV" dirty="0"/>
              <a:t>Akadēmiskais godīgums</a:t>
            </a:r>
            <a:endParaRPr lang="en-GB" dirty="0"/>
          </a:p>
        </p:txBody>
      </p:sp>
    </p:spTree>
    <p:extLst>
      <p:ext uri="{BB962C8B-B14F-4D97-AF65-F5344CB8AC3E}">
        <p14:creationId xmlns:p14="http://schemas.microsoft.com/office/powerpoint/2010/main" val="3473606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1E150F-90B6-0FBB-8B80-66700F272CFA}"/>
              </a:ext>
            </a:extLst>
          </p:cNvPr>
          <p:cNvSpPr>
            <a:spLocks noGrp="1"/>
          </p:cNvSpPr>
          <p:nvPr>
            <p:ph idx="1"/>
          </p:nvPr>
        </p:nvSpPr>
        <p:spPr>
          <a:xfrm>
            <a:off x="439916" y="445264"/>
            <a:ext cx="11211613" cy="5710439"/>
          </a:xfrm>
        </p:spPr>
        <p:txBody>
          <a:bodyPr>
            <a:noAutofit/>
          </a:bodyPr>
          <a:lstStyle/>
          <a:p>
            <a:pPr>
              <a:buFont typeface="Wingdings" panose="05000000000000000000" pitchFamily="2" charset="2"/>
              <a:buChar char="ü"/>
            </a:pPr>
            <a:r>
              <a:rPr lang="lv-LV" sz="2600" dirty="0"/>
              <a:t>Bakalaura darbā nedrīkst iekļaut apgalvojumus bez pierādījumiem</a:t>
            </a:r>
          </a:p>
          <a:p>
            <a:pPr>
              <a:buFont typeface="Wingdings" panose="05000000000000000000" pitchFamily="2" charset="2"/>
              <a:buChar char="ü"/>
            </a:pPr>
            <a:endParaRPr lang="lv-LV" sz="2600" dirty="0"/>
          </a:p>
          <a:p>
            <a:pPr>
              <a:buFont typeface="Wingdings" panose="05000000000000000000" pitchFamily="2" charset="2"/>
              <a:buChar char="ü"/>
            </a:pPr>
            <a:r>
              <a:rPr lang="lv-LV" sz="2600" dirty="0"/>
              <a:t>Apgalvojumi un pierādījumi:</a:t>
            </a:r>
          </a:p>
          <a:p>
            <a:pPr marL="815975" indent="-457200">
              <a:spcBef>
                <a:spcPts val="2400"/>
              </a:spcBef>
              <a:buFont typeface="Wingdings" panose="05000000000000000000" pitchFamily="2" charset="2"/>
              <a:buChar char="§"/>
            </a:pPr>
            <a:r>
              <a:rPr lang="lv-LV" sz="2600" dirty="0"/>
              <a:t>Var tikt iegūti no citu autoru darbiem un ievietoti bakalaura darbā citātu un parafrāžu veidā un līdz ar to tiek iezīmēti darbā ar atsauču palīdzību uz konkrētajiem informācijas avotiem</a:t>
            </a:r>
          </a:p>
          <a:p>
            <a:pPr marL="815975" indent="-457200">
              <a:spcBef>
                <a:spcPts val="2400"/>
              </a:spcBef>
              <a:buFont typeface="Wingdings" panose="05000000000000000000" pitchFamily="2" charset="2"/>
              <a:buChar char="§"/>
            </a:pPr>
            <a:r>
              <a:rPr lang="lv-LV" sz="2600" dirty="0"/>
              <a:t>Var būt studenta pašu veiktie secinājumi no bakalaura darbā iepriekš ievietotā teksta, kas satur atsauces uz informācijas avotiem (kopsavilkums iepriekš aprakstītajam)</a:t>
            </a:r>
          </a:p>
          <a:p>
            <a:pPr marL="815975" indent="-457200">
              <a:spcBef>
                <a:spcPts val="2400"/>
              </a:spcBef>
              <a:buFont typeface="Wingdings" panose="05000000000000000000" pitchFamily="2" charset="2"/>
              <a:buChar char="§"/>
            </a:pPr>
            <a:r>
              <a:rPr lang="lv-LV" sz="2600" dirty="0"/>
              <a:t>Var tikt iegūti no studenta pašu ieguldījuma un veiktā darba (izstrādātais risinājums un tā pārbaudes rezultāti)</a:t>
            </a:r>
          </a:p>
          <a:p>
            <a:pPr>
              <a:buFont typeface="Wingdings" panose="05000000000000000000" pitchFamily="2" charset="2"/>
              <a:buChar char="ü"/>
            </a:pPr>
            <a:endParaRPr lang="en-GB" sz="2800" dirty="0"/>
          </a:p>
        </p:txBody>
      </p:sp>
      <p:sp>
        <p:nvSpPr>
          <p:cNvPr id="4" name="Slide Number Placeholder 3">
            <a:extLst>
              <a:ext uri="{FF2B5EF4-FFF2-40B4-BE49-F238E27FC236}">
                <a16:creationId xmlns:a16="http://schemas.microsoft.com/office/drawing/2014/main" id="{D9CF1860-C306-27B4-9457-719735C4C0F6}"/>
              </a:ext>
            </a:extLst>
          </p:cNvPr>
          <p:cNvSpPr>
            <a:spLocks noGrp="1"/>
          </p:cNvSpPr>
          <p:nvPr>
            <p:ph type="sldNum" sz="quarter" idx="4"/>
          </p:nvPr>
        </p:nvSpPr>
        <p:spPr/>
        <p:txBody>
          <a:bodyPr/>
          <a:lstStyle/>
          <a:p>
            <a:r>
              <a:rPr lang="en-US"/>
              <a:t>Rīgas Tehniskā universitāte</a:t>
            </a:r>
            <a:endParaRPr lang="en-US" dirty="0"/>
          </a:p>
        </p:txBody>
      </p:sp>
    </p:spTree>
    <p:extLst>
      <p:ext uri="{BB962C8B-B14F-4D97-AF65-F5344CB8AC3E}">
        <p14:creationId xmlns:p14="http://schemas.microsoft.com/office/powerpoint/2010/main" val="21016954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9135E38-3266-A3F2-E17E-EABD25288EE7}"/>
              </a:ext>
            </a:extLst>
          </p:cNvPr>
          <p:cNvSpPr/>
          <p:nvPr/>
        </p:nvSpPr>
        <p:spPr>
          <a:xfrm>
            <a:off x="4457890" y="2255520"/>
            <a:ext cx="3258945" cy="4238515"/>
          </a:xfrm>
          <a:prstGeom prst="rect">
            <a:avLst/>
          </a:prstGeom>
          <a:solidFill>
            <a:schemeClr val="tx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Стрелка вправо 6">
            <a:extLst>
              <a:ext uri="{FF2B5EF4-FFF2-40B4-BE49-F238E27FC236}">
                <a16:creationId xmlns:a16="http://schemas.microsoft.com/office/drawing/2014/main" id="{A5D387F9-949D-48DC-80C4-6451695BCDBF}"/>
              </a:ext>
            </a:extLst>
          </p:cNvPr>
          <p:cNvSpPr/>
          <p:nvPr/>
        </p:nvSpPr>
        <p:spPr>
          <a:xfrm>
            <a:off x="1380165" y="2434250"/>
            <a:ext cx="2994959" cy="804776"/>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sz="2100" dirty="0" err="1">
                <a:solidFill>
                  <a:srgbClr val="FFFFFF">
                    <a:lumMod val="95000"/>
                  </a:srgbClr>
                </a:solidFill>
                <a:latin typeface="Arial"/>
              </a:rPr>
              <a:t>ar</a:t>
            </a:r>
            <a:r>
              <a:rPr lang="en-US" sz="2100" dirty="0">
                <a:solidFill>
                  <a:srgbClr val="FFFFFF">
                    <a:lumMod val="95000"/>
                  </a:srgbClr>
                </a:solidFill>
                <a:latin typeface="Arial"/>
              </a:rPr>
              <a:t> </a:t>
            </a:r>
            <a:r>
              <a:rPr lang="en-US" sz="2100" dirty="0" err="1">
                <a:solidFill>
                  <a:srgbClr val="FFFFFF">
                    <a:lumMod val="95000"/>
                  </a:srgbClr>
                </a:solidFill>
                <a:latin typeface="Arial"/>
              </a:rPr>
              <a:t>atsaucēm</a:t>
            </a:r>
            <a:r>
              <a:rPr lang="en-US" sz="2100" dirty="0">
                <a:solidFill>
                  <a:srgbClr val="FFFFFF">
                    <a:lumMod val="95000"/>
                  </a:srgbClr>
                </a:solidFill>
                <a:latin typeface="Arial"/>
              </a:rPr>
              <a:t> un “ ”</a:t>
            </a:r>
            <a:endParaRPr lang="lv-LV" sz="2100" dirty="0">
              <a:solidFill>
                <a:srgbClr val="FFFFFF">
                  <a:lumMod val="95000"/>
                </a:srgbClr>
              </a:solidFill>
              <a:latin typeface="Arial"/>
            </a:endParaRPr>
          </a:p>
        </p:txBody>
      </p:sp>
      <p:sp>
        <p:nvSpPr>
          <p:cNvPr id="8" name="TextBox 7">
            <a:extLst>
              <a:ext uri="{FF2B5EF4-FFF2-40B4-BE49-F238E27FC236}">
                <a16:creationId xmlns:a16="http://schemas.microsoft.com/office/drawing/2014/main" id="{E981029E-075C-4E2A-A6F8-065A9CB65FCF}"/>
              </a:ext>
            </a:extLst>
          </p:cNvPr>
          <p:cNvSpPr txBox="1"/>
          <p:nvPr/>
        </p:nvSpPr>
        <p:spPr>
          <a:xfrm>
            <a:off x="1396703" y="2167826"/>
            <a:ext cx="2596532" cy="523220"/>
          </a:xfrm>
          <a:prstGeom prst="rect">
            <a:avLst/>
          </a:prstGeom>
          <a:noFill/>
        </p:spPr>
        <p:txBody>
          <a:bodyPr wrap="square" rtlCol="0">
            <a:spAutoFit/>
          </a:bodyPr>
          <a:lstStyle/>
          <a:p>
            <a:pPr algn="ctr">
              <a:defRPr/>
            </a:pPr>
            <a:r>
              <a:rPr lang="en-US" sz="2800" b="1" dirty="0" err="1">
                <a:solidFill>
                  <a:schemeClr val="accent2"/>
                </a:solidFill>
                <a:latin typeface="Arial"/>
              </a:rPr>
              <a:t>Citāti</a:t>
            </a:r>
            <a:endParaRPr lang="lv-LV" sz="2800" b="1" dirty="0">
              <a:solidFill>
                <a:schemeClr val="accent2"/>
              </a:solidFill>
              <a:latin typeface="Arial"/>
            </a:endParaRPr>
          </a:p>
        </p:txBody>
      </p:sp>
      <p:sp>
        <p:nvSpPr>
          <p:cNvPr id="9" name="Стрелка вправо 12">
            <a:extLst>
              <a:ext uri="{FF2B5EF4-FFF2-40B4-BE49-F238E27FC236}">
                <a16:creationId xmlns:a16="http://schemas.microsoft.com/office/drawing/2014/main" id="{B94762E6-03CB-4366-A777-E9561F83DBA3}"/>
              </a:ext>
            </a:extLst>
          </p:cNvPr>
          <p:cNvSpPr/>
          <p:nvPr/>
        </p:nvSpPr>
        <p:spPr>
          <a:xfrm>
            <a:off x="1393128" y="3640493"/>
            <a:ext cx="2994959" cy="758310"/>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sz="2100" dirty="0" err="1">
                <a:solidFill>
                  <a:srgbClr val="FFFFFF">
                    <a:lumMod val="95000"/>
                  </a:srgbClr>
                </a:solidFill>
                <a:latin typeface="Arial"/>
              </a:rPr>
              <a:t>ar</a:t>
            </a:r>
            <a:r>
              <a:rPr lang="en-US" sz="2100" dirty="0">
                <a:solidFill>
                  <a:srgbClr val="FFFFFF">
                    <a:lumMod val="95000"/>
                  </a:srgbClr>
                </a:solidFill>
                <a:latin typeface="Arial"/>
              </a:rPr>
              <a:t> </a:t>
            </a:r>
            <a:r>
              <a:rPr lang="en-US" sz="2100" dirty="0" err="1">
                <a:solidFill>
                  <a:srgbClr val="FFFFFF">
                    <a:lumMod val="95000"/>
                  </a:srgbClr>
                </a:solidFill>
                <a:latin typeface="Arial"/>
              </a:rPr>
              <a:t>atsaucēm</a:t>
            </a:r>
            <a:endParaRPr lang="lv-LV" sz="2100" dirty="0">
              <a:solidFill>
                <a:srgbClr val="FFFFFF">
                  <a:lumMod val="95000"/>
                </a:srgbClr>
              </a:solidFill>
              <a:latin typeface="Arial"/>
            </a:endParaRPr>
          </a:p>
        </p:txBody>
      </p:sp>
      <p:sp>
        <p:nvSpPr>
          <p:cNvPr id="10" name="TextBox 9">
            <a:extLst>
              <a:ext uri="{FF2B5EF4-FFF2-40B4-BE49-F238E27FC236}">
                <a16:creationId xmlns:a16="http://schemas.microsoft.com/office/drawing/2014/main" id="{11F15176-609A-4808-929B-12271F4BBC09}"/>
              </a:ext>
            </a:extLst>
          </p:cNvPr>
          <p:cNvSpPr txBox="1"/>
          <p:nvPr/>
        </p:nvSpPr>
        <p:spPr>
          <a:xfrm>
            <a:off x="1396702" y="3363727"/>
            <a:ext cx="2596532" cy="523220"/>
          </a:xfrm>
          <a:prstGeom prst="rect">
            <a:avLst/>
          </a:prstGeom>
          <a:noFill/>
        </p:spPr>
        <p:txBody>
          <a:bodyPr wrap="square" rtlCol="0">
            <a:spAutoFit/>
          </a:bodyPr>
          <a:lstStyle/>
          <a:p>
            <a:pPr algn="ctr">
              <a:defRPr/>
            </a:pPr>
            <a:r>
              <a:rPr lang="lv-LV" sz="2800" b="1" dirty="0" err="1">
                <a:solidFill>
                  <a:schemeClr val="accent2"/>
                </a:solidFill>
                <a:latin typeface="Arial"/>
              </a:rPr>
              <a:t>Para</a:t>
            </a:r>
            <a:r>
              <a:rPr lang="en-US" sz="2800" b="1" dirty="0" err="1">
                <a:solidFill>
                  <a:schemeClr val="accent2"/>
                </a:solidFill>
                <a:latin typeface="Arial"/>
              </a:rPr>
              <a:t>frāzes</a:t>
            </a:r>
            <a:endParaRPr lang="lv-LV" sz="2800" b="1" dirty="0">
              <a:solidFill>
                <a:schemeClr val="accent2"/>
              </a:solidFill>
              <a:latin typeface="Arial"/>
            </a:endParaRPr>
          </a:p>
        </p:txBody>
      </p:sp>
      <p:sp>
        <p:nvSpPr>
          <p:cNvPr id="11" name="Стрелка вправо 14">
            <a:extLst>
              <a:ext uri="{FF2B5EF4-FFF2-40B4-BE49-F238E27FC236}">
                <a16:creationId xmlns:a16="http://schemas.microsoft.com/office/drawing/2014/main" id="{E62AE1E2-7A76-459C-8C13-D52B3E3CD0F1}"/>
              </a:ext>
            </a:extLst>
          </p:cNvPr>
          <p:cNvSpPr/>
          <p:nvPr/>
        </p:nvSpPr>
        <p:spPr>
          <a:xfrm rot="10800000">
            <a:off x="7734111" y="2429436"/>
            <a:ext cx="2640874" cy="936104"/>
          </a:xfrm>
          <a:prstGeom prst="rightArrow">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lv-LV">
              <a:ln>
                <a:solidFill>
                  <a:srgbClr val="FF0000"/>
                </a:solidFill>
              </a:ln>
              <a:solidFill>
                <a:srgbClr val="FFFFFF"/>
              </a:solidFill>
              <a:latin typeface="Arial"/>
            </a:endParaRPr>
          </a:p>
        </p:txBody>
      </p:sp>
      <p:sp>
        <p:nvSpPr>
          <p:cNvPr id="12" name="TextBox 11">
            <a:extLst>
              <a:ext uri="{FF2B5EF4-FFF2-40B4-BE49-F238E27FC236}">
                <a16:creationId xmlns:a16="http://schemas.microsoft.com/office/drawing/2014/main" id="{DEA97DFF-940F-41BB-8620-85E029107EA1}"/>
              </a:ext>
            </a:extLst>
          </p:cNvPr>
          <p:cNvSpPr txBox="1"/>
          <p:nvPr/>
        </p:nvSpPr>
        <p:spPr>
          <a:xfrm>
            <a:off x="8043518" y="2160894"/>
            <a:ext cx="2505075" cy="523220"/>
          </a:xfrm>
          <a:prstGeom prst="rect">
            <a:avLst/>
          </a:prstGeom>
          <a:noFill/>
        </p:spPr>
        <p:txBody>
          <a:bodyPr wrap="square" rtlCol="0">
            <a:spAutoFit/>
          </a:bodyPr>
          <a:lstStyle/>
          <a:p>
            <a:pPr algn="ctr">
              <a:defRPr/>
            </a:pPr>
            <a:r>
              <a:rPr lang="en-US" sz="2800" b="1" dirty="0" err="1">
                <a:solidFill>
                  <a:schemeClr val="accent3"/>
                </a:solidFill>
                <a:latin typeface="Arial"/>
              </a:rPr>
              <a:t>Plaģiātisms</a:t>
            </a:r>
            <a:endParaRPr lang="lv-LV" sz="2800" b="1" dirty="0">
              <a:solidFill>
                <a:schemeClr val="accent3"/>
              </a:solidFill>
              <a:latin typeface="Arial"/>
            </a:endParaRPr>
          </a:p>
        </p:txBody>
      </p:sp>
      <p:sp>
        <p:nvSpPr>
          <p:cNvPr id="13" name="TextBox 12">
            <a:extLst>
              <a:ext uri="{FF2B5EF4-FFF2-40B4-BE49-F238E27FC236}">
                <a16:creationId xmlns:a16="http://schemas.microsoft.com/office/drawing/2014/main" id="{9337EBE5-1263-47EA-9049-AD13514FF1C2}"/>
              </a:ext>
            </a:extLst>
          </p:cNvPr>
          <p:cNvSpPr txBox="1"/>
          <p:nvPr/>
        </p:nvSpPr>
        <p:spPr>
          <a:xfrm>
            <a:off x="1410982" y="4668326"/>
            <a:ext cx="2854064" cy="1384995"/>
          </a:xfrm>
          <a:prstGeom prst="rect">
            <a:avLst/>
          </a:prstGeom>
          <a:noFill/>
        </p:spPr>
        <p:txBody>
          <a:bodyPr wrap="square" rtlCol="0">
            <a:spAutoFit/>
          </a:bodyPr>
          <a:lstStyle/>
          <a:p>
            <a:pPr algn="ctr">
              <a:defRPr/>
            </a:pPr>
            <a:r>
              <a:rPr lang="en-US" sz="2800" b="1" dirty="0" err="1">
                <a:solidFill>
                  <a:schemeClr val="accent2"/>
                </a:solidFill>
                <a:latin typeface="Arial"/>
              </a:rPr>
              <a:t>Studenta</a:t>
            </a:r>
            <a:r>
              <a:rPr lang="en-US" sz="2800" b="1" dirty="0">
                <a:solidFill>
                  <a:schemeClr val="accent2"/>
                </a:solidFill>
                <a:latin typeface="Arial"/>
              </a:rPr>
              <a:t> </a:t>
            </a:r>
            <a:r>
              <a:rPr lang="en-US" sz="2800" b="1" dirty="0" err="1">
                <a:solidFill>
                  <a:schemeClr val="accent2"/>
                </a:solidFill>
                <a:latin typeface="Arial"/>
              </a:rPr>
              <a:t>personīgais</a:t>
            </a:r>
            <a:r>
              <a:rPr lang="en-US" sz="2800" b="1" dirty="0">
                <a:solidFill>
                  <a:schemeClr val="accent2"/>
                </a:solidFill>
                <a:latin typeface="Arial"/>
              </a:rPr>
              <a:t> </a:t>
            </a:r>
            <a:r>
              <a:rPr lang="en-US" sz="2800" b="1" dirty="0" err="1">
                <a:solidFill>
                  <a:schemeClr val="accent2"/>
                </a:solidFill>
                <a:latin typeface="Arial"/>
              </a:rPr>
              <a:t>ieguldījums</a:t>
            </a:r>
            <a:endParaRPr lang="lv-LV" sz="2800" b="1" dirty="0">
              <a:solidFill>
                <a:schemeClr val="accent2"/>
              </a:solidFill>
              <a:latin typeface="Arial"/>
            </a:endParaRPr>
          </a:p>
        </p:txBody>
      </p:sp>
      <p:sp>
        <p:nvSpPr>
          <p:cNvPr id="14" name="Стрелка вправо 6">
            <a:extLst>
              <a:ext uri="{FF2B5EF4-FFF2-40B4-BE49-F238E27FC236}">
                <a16:creationId xmlns:a16="http://schemas.microsoft.com/office/drawing/2014/main" id="{D0E01375-18D5-411E-BC1F-A5DC42C44ABD}"/>
              </a:ext>
            </a:extLst>
          </p:cNvPr>
          <p:cNvSpPr/>
          <p:nvPr/>
        </p:nvSpPr>
        <p:spPr>
          <a:xfrm>
            <a:off x="1396703" y="5837192"/>
            <a:ext cx="3007922" cy="758309"/>
          </a:xfrm>
          <a:prstGeom prst="rightArrow">
            <a:avLst>
              <a:gd name="adj1" fmla="val 50000"/>
              <a:gd name="adj2" fmla="val 5949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sz="2100" dirty="0" err="1">
                <a:solidFill>
                  <a:srgbClr val="FFFFFF">
                    <a:lumMod val="95000"/>
                  </a:srgbClr>
                </a:solidFill>
                <a:latin typeface="Arial"/>
              </a:rPr>
              <a:t>skaidri</a:t>
            </a:r>
            <a:r>
              <a:rPr lang="en-US" sz="2100" dirty="0">
                <a:solidFill>
                  <a:srgbClr val="FFFFFF">
                    <a:lumMod val="95000"/>
                  </a:srgbClr>
                </a:solidFill>
                <a:latin typeface="Arial"/>
              </a:rPr>
              <a:t> </a:t>
            </a:r>
            <a:r>
              <a:rPr lang="en-US" sz="2100" dirty="0" err="1">
                <a:solidFill>
                  <a:srgbClr val="FFFFFF">
                    <a:lumMod val="95000"/>
                  </a:srgbClr>
                </a:solidFill>
                <a:latin typeface="Arial"/>
              </a:rPr>
              <a:t>identificējams</a:t>
            </a:r>
            <a:endParaRPr lang="lv-LV" sz="2100" dirty="0">
              <a:solidFill>
                <a:srgbClr val="FFFFFF">
                  <a:lumMod val="95000"/>
                </a:srgbClr>
              </a:solidFill>
              <a:latin typeface="Arial"/>
            </a:endParaRPr>
          </a:p>
        </p:txBody>
      </p:sp>
      <p:sp>
        <p:nvSpPr>
          <p:cNvPr id="15" name="TextBox 14">
            <a:extLst>
              <a:ext uri="{FF2B5EF4-FFF2-40B4-BE49-F238E27FC236}">
                <a16:creationId xmlns:a16="http://schemas.microsoft.com/office/drawing/2014/main" id="{7E73A90D-A9B4-49F4-AE83-973C5AE6887E}"/>
              </a:ext>
            </a:extLst>
          </p:cNvPr>
          <p:cNvSpPr txBox="1"/>
          <p:nvPr/>
        </p:nvSpPr>
        <p:spPr>
          <a:xfrm>
            <a:off x="1340535" y="1307295"/>
            <a:ext cx="2994958" cy="584775"/>
          </a:xfrm>
          <a:prstGeom prst="rect">
            <a:avLst/>
          </a:prstGeom>
          <a:noFill/>
        </p:spPr>
        <p:txBody>
          <a:bodyPr wrap="square" rtlCol="0">
            <a:spAutoFit/>
          </a:bodyPr>
          <a:lstStyle/>
          <a:p>
            <a:pPr algn="ctr">
              <a:defRPr/>
            </a:pPr>
            <a:r>
              <a:rPr lang="en-US" sz="3200" b="1" u="sng" dirty="0" err="1">
                <a:solidFill>
                  <a:schemeClr val="accent4"/>
                </a:solidFill>
                <a:latin typeface="Arial"/>
              </a:rPr>
              <a:t>Atļauts</a:t>
            </a:r>
            <a:endParaRPr lang="lv-LV" sz="3200" b="1" u="sng" dirty="0">
              <a:solidFill>
                <a:schemeClr val="accent4"/>
              </a:solidFill>
              <a:latin typeface="Arial"/>
            </a:endParaRPr>
          </a:p>
        </p:txBody>
      </p:sp>
      <p:sp>
        <p:nvSpPr>
          <p:cNvPr id="16" name="TextBox 15">
            <a:extLst>
              <a:ext uri="{FF2B5EF4-FFF2-40B4-BE49-F238E27FC236}">
                <a16:creationId xmlns:a16="http://schemas.microsoft.com/office/drawing/2014/main" id="{448169B5-7F34-42F0-80FE-CB6280AE8A6C}"/>
              </a:ext>
            </a:extLst>
          </p:cNvPr>
          <p:cNvSpPr txBox="1"/>
          <p:nvPr/>
        </p:nvSpPr>
        <p:spPr>
          <a:xfrm>
            <a:off x="7762684" y="1307295"/>
            <a:ext cx="2785909" cy="584775"/>
          </a:xfrm>
          <a:prstGeom prst="rect">
            <a:avLst/>
          </a:prstGeom>
          <a:noFill/>
        </p:spPr>
        <p:txBody>
          <a:bodyPr wrap="square" rtlCol="0">
            <a:spAutoFit/>
          </a:bodyPr>
          <a:lstStyle/>
          <a:p>
            <a:pPr algn="ctr">
              <a:defRPr/>
            </a:pPr>
            <a:r>
              <a:rPr lang="en-US" sz="3200" b="1" u="sng" dirty="0" err="1">
                <a:solidFill>
                  <a:srgbClr val="FF0000"/>
                </a:solidFill>
                <a:latin typeface="Arial"/>
              </a:rPr>
              <a:t>Aizliegts</a:t>
            </a:r>
            <a:endParaRPr lang="lv-LV" sz="3200" b="1" u="sng" dirty="0">
              <a:solidFill>
                <a:srgbClr val="FF0000"/>
              </a:solidFill>
              <a:latin typeface="Arial"/>
            </a:endParaRPr>
          </a:p>
        </p:txBody>
      </p:sp>
      <p:sp>
        <p:nvSpPr>
          <p:cNvPr id="22" name="TextBox 21">
            <a:extLst>
              <a:ext uri="{FF2B5EF4-FFF2-40B4-BE49-F238E27FC236}">
                <a16:creationId xmlns:a16="http://schemas.microsoft.com/office/drawing/2014/main" id="{00297333-40CE-4F4D-8079-4EB43918BB69}"/>
              </a:ext>
            </a:extLst>
          </p:cNvPr>
          <p:cNvSpPr txBox="1"/>
          <p:nvPr/>
        </p:nvSpPr>
        <p:spPr>
          <a:xfrm>
            <a:off x="7700486" y="3642492"/>
            <a:ext cx="3061187" cy="1323439"/>
          </a:xfrm>
          <a:prstGeom prst="rect">
            <a:avLst/>
          </a:prstGeom>
          <a:noFill/>
        </p:spPr>
        <p:txBody>
          <a:bodyPr wrap="square" rtlCol="0">
            <a:spAutoFit/>
          </a:bodyPr>
          <a:lstStyle/>
          <a:p>
            <a:pPr algn="ctr">
              <a:defRPr/>
            </a:pPr>
            <a:r>
              <a:rPr lang="en-US" sz="1600" dirty="0" err="1">
                <a:solidFill>
                  <a:srgbClr val="C00000"/>
                </a:solidFill>
                <a:latin typeface="Arial"/>
              </a:rPr>
              <a:t>Darbu</a:t>
            </a:r>
            <a:r>
              <a:rPr lang="en-US" sz="1600" dirty="0">
                <a:solidFill>
                  <a:srgbClr val="C00000"/>
                </a:solidFill>
                <a:latin typeface="Arial"/>
              </a:rPr>
              <a:t>, kas </a:t>
            </a:r>
            <a:r>
              <a:rPr lang="en-US" sz="1600" dirty="0" err="1">
                <a:solidFill>
                  <a:srgbClr val="C00000"/>
                </a:solidFill>
                <a:latin typeface="Arial"/>
              </a:rPr>
              <a:t>sastāv</a:t>
            </a:r>
            <a:r>
              <a:rPr lang="en-US" sz="1600" dirty="0">
                <a:solidFill>
                  <a:srgbClr val="C00000"/>
                </a:solidFill>
                <a:latin typeface="Arial"/>
              </a:rPr>
              <a:t> </a:t>
            </a:r>
            <a:r>
              <a:rPr lang="en-US" sz="1600" dirty="0" err="1">
                <a:solidFill>
                  <a:srgbClr val="C00000"/>
                </a:solidFill>
                <a:latin typeface="Arial"/>
              </a:rPr>
              <a:t>tikai</a:t>
            </a:r>
            <a:r>
              <a:rPr lang="en-US" sz="1600" dirty="0">
                <a:solidFill>
                  <a:srgbClr val="C00000"/>
                </a:solidFill>
                <a:latin typeface="Arial"/>
              </a:rPr>
              <a:t> no </a:t>
            </a:r>
            <a:r>
              <a:rPr lang="en-US" sz="1600" dirty="0" err="1">
                <a:solidFill>
                  <a:srgbClr val="C00000"/>
                </a:solidFill>
                <a:latin typeface="Arial"/>
              </a:rPr>
              <a:t>citātiem</a:t>
            </a:r>
            <a:r>
              <a:rPr lang="en-US" sz="1600" dirty="0">
                <a:solidFill>
                  <a:srgbClr val="C00000"/>
                </a:solidFill>
                <a:latin typeface="Arial"/>
              </a:rPr>
              <a:t> un </a:t>
            </a:r>
            <a:r>
              <a:rPr lang="en-US" sz="1600" dirty="0" err="1">
                <a:solidFill>
                  <a:srgbClr val="C00000"/>
                </a:solidFill>
                <a:latin typeface="Arial"/>
              </a:rPr>
              <a:t>parafrāzēm</a:t>
            </a:r>
            <a:r>
              <a:rPr lang="en-US" sz="1600" dirty="0">
                <a:solidFill>
                  <a:srgbClr val="C00000"/>
                </a:solidFill>
                <a:latin typeface="Arial"/>
              </a:rPr>
              <a:t>, </a:t>
            </a:r>
            <a:r>
              <a:rPr lang="en-US" sz="1600" dirty="0" err="1">
                <a:solidFill>
                  <a:srgbClr val="C00000"/>
                </a:solidFill>
                <a:latin typeface="Arial"/>
              </a:rPr>
              <a:t>uzskata</a:t>
            </a:r>
            <a:r>
              <a:rPr lang="en-US" sz="1600" dirty="0">
                <a:solidFill>
                  <a:srgbClr val="C00000"/>
                </a:solidFill>
                <a:latin typeface="Arial"/>
              </a:rPr>
              <a:t> par </a:t>
            </a:r>
            <a:r>
              <a:rPr lang="en-US" sz="1600" dirty="0" err="1">
                <a:solidFill>
                  <a:srgbClr val="C00000"/>
                </a:solidFill>
                <a:latin typeface="Arial"/>
              </a:rPr>
              <a:t>mazvērtīgu</a:t>
            </a:r>
            <a:r>
              <a:rPr lang="en-US" sz="1600" dirty="0">
                <a:solidFill>
                  <a:srgbClr val="C00000"/>
                </a:solidFill>
                <a:latin typeface="Arial"/>
              </a:rPr>
              <a:t> un </a:t>
            </a:r>
            <a:r>
              <a:rPr lang="en-US" sz="1600" dirty="0" err="1">
                <a:solidFill>
                  <a:srgbClr val="C00000"/>
                </a:solidFill>
                <a:latin typeface="Arial"/>
              </a:rPr>
              <a:t>sauc</a:t>
            </a:r>
            <a:r>
              <a:rPr lang="en-US" sz="1600" dirty="0">
                <a:solidFill>
                  <a:srgbClr val="C00000"/>
                </a:solidFill>
                <a:latin typeface="Arial"/>
              </a:rPr>
              <a:t> </a:t>
            </a:r>
            <a:r>
              <a:rPr lang="en-US" sz="1600" dirty="0" err="1">
                <a:solidFill>
                  <a:srgbClr val="C00000"/>
                </a:solidFill>
                <a:latin typeface="Arial"/>
              </a:rPr>
              <a:t>arī</a:t>
            </a:r>
            <a:r>
              <a:rPr lang="en-US" sz="1600" dirty="0">
                <a:solidFill>
                  <a:srgbClr val="C00000"/>
                </a:solidFill>
                <a:latin typeface="Arial"/>
              </a:rPr>
              <a:t> par “</a:t>
            </a:r>
            <a:r>
              <a:rPr lang="en-US" sz="1600" dirty="0" err="1">
                <a:solidFill>
                  <a:srgbClr val="C00000"/>
                </a:solidFill>
                <a:latin typeface="Arial"/>
              </a:rPr>
              <a:t>mozaīkas</a:t>
            </a:r>
            <a:r>
              <a:rPr lang="en-US" sz="1600" dirty="0">
                <a:solidFill>
                  <a:srgbClr val="C00000"/>
                </a:solidFill>
                <a:latin typeface="Arial"/>
              </a:rPr>
              <a:t>” </a:t>
            </a:r>
            <a:r>
              <a:rPr lang="en-US" sz="1600" dirty="0" err="1">
                <a:solidFill>
                  <a:srgbClr val="C00000"/>
                </a:solidFill>
                <a:latin typeface="Arial"/>
              </a:rPr>
              <a:t>plaģiātismu</a:t>
            </a:r>
            <a:r>
              <a:rPr lang="en-US" sz="1600" dirty="0">
                <a:solidFill>
                  <a:srgbClr val="C00000"/>
                </a:solidFill>
                <a:latin typeface="Arial"/>
              </a:rPr>
              <a:t> </a:t>
            </a:r>
          </a:p>
        </p:txBody>
      </p:sp>
      <p:sp>
        <p:nvSpPr>
          <p:cNvPr id="5" name="Title 4">
            <a:extLst>
              <a:ext uri="{FF2B5EF4-FFF2-40B4-BE49-F238E27FC236}">
                <a16:creationId xmlns:a16="http://schemas.microsoft.com/office/drawing/2014/main" id="{C1440B7B-4B6B-BCBD-AA02-E6E50190D265}"/>
              </a:ext>
            </a:extLst>
          </p:cNvPr>
          <p:cNvSpPr>
            <a:spLocks noGrp="1"/>
          </p:cNvSpPr>
          <p:nvPr>
            <p:ph type="title"/>
          </p:nvPr>
        </p:nvSpPr>
        <p:spPr/>
        <p:txBody>
          <a:bodyPr/>
          <a:lstStyle/>
          <a:p>
            <a:r>
              <a:rPr lang="lv-LV" dirty="0"/>
              <a:t>Apgalvojumi analītiskajā daļā</a:t>
            </a:r>
            <a:endParaRPr lang="en-GB" dirty="0"/>
          </a:p>
        </p:txBody>
      </p:sp>
      <p:sp>
        <p:nvSpPr>
          <p:cNvPr id="3" name="TextBox 2">
            <a:extLst>
              <a:ext uri="{FF2B5EF4-FFF2-40B4-BE49-F238E27FC236}">
                <a16:creationId xmlns:a16="http://schemas.microsoft.com/office/drawing/2014/main" id="{A402AB81-6BA7-CC86-79C8-8329BD445A48}"/>
              </a:ext>
            </a:extLst>
          </p:cNvPr>
          <p:cNvSpPr txBox="1"/>
          <p:nvPr/>
        </p:nvSpPr>
        <p:spPr>
          <a:xfrm>
            <a:off x="4404625" y="2691046"/>
            <a:ext cx="3295861" cy="461665"/>
          </a:xfrm>
          <a:prstGeom prst="rect">
            <a:avLst/>
          </a:prstGeom>
          <a:noFill/>
        </p:spPr>
        <p:txBody>
          <a:bodyPr wrap="square" rtlCol="0">
            <a:spAutoFit/>
          </a:bodyPr>
          <a:lstStyle/>
          <a:p>
            <a:pPr algn="ctr">
              <a:defRPr/>
            </a:pPr>
            <a:r>
              <a:rPr lang="lv-LV" sz="2400" cap="all" dirty="0">
                <a:solidFill>
                  <a:schemeClr val="bg1"/>
                </a:solidFill>
                <a:latin typeface="Arial"/>
              </a:rPr>
              <a:t>Bakalaura darbs</a:t>
            </a:r>
            <a:endParaRPr lang="en-US" sz="2400" cap="all" dirty="0">
              <a:solidFill>
                <a:schemeClr val="bg1"/>
              </a:solidFill>
              <a:latin typeface="Arial"/>
            </a:endParaRPr>
          </a:p>
        </p:txBody>
      </p:sp>
      <p:pic>
        <p:nvPicPr>
          <p:cNvPr id="6" name="Graphic 5" descr="Storytelling with solid fill">
            <a:extLst>
              <a:ext uri="{FF2B5EF4-FFF2-40B4-BE49-F238E27FC236}">
                <a16:creationId xmlns:a16="http://schemas.microsoft.com/office/drawing/2014/main" id="{EC06F782-1EC2-AEB2-1CB6-0DFE85F4124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23118" y="3850451"/>
            <a:ext cx="1828800" cy="1828800"/>
          </a:xfrm>
          <a:prstGeom prst="rect">
            <a:avLst/>
          </a:prstGeom>
        </p:spPr>
      </p:pic>
    </p:spTree>
    <p:extLst>
      <p:ext uri="{BB962C8B-B14F-4D97-AF65-F5344CB8AC3E}">
        <p14:creationId xmlns:p14="http://schemas.microsoft.com/office/powerpoint/2010/main" val="42052278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C6B0C9-DE78-5983-75F5-DC5446EB9AFC}"/>
              </a:ext>
            </a:extLst>
          </p:cNvPr>
          <p:cNvSpPr>
            <a:spLocks noGrp="1"/>
          </p:cNvSpPr>
          <p:nvPr>
            <p:ph type="sldNum" sz="quarter" idx="4"/>
          </p:nvPr>
        </p:nvSpPr>
        <p:spPr/>
        <p:txBody>
          <a:bodyPr/>
          <a:lstStyle/>
          <a:p>
            <a:r>
              <a:rPr lang="en-US"/>
              <a:t>Rīgas Tehniskā universitāte</a:t>
            </a:r>
            <a:endParaRPr lang="en-US" dirty="0"/>
          </a:p>
        </p:txBody>
      </p:sp>
      <p:sp>
        <p:nvSpPr>
          <p:cNvPr id="6" name="Oval 5">
            <a:extLst>
              <a:ext uri="{FF2B5EF4-FFF2-40B4-BE49-F238E27FC236}">
                <a16:creationId xmlns:a16="http://schemas.microsoft.com/office/drawing/2014/main" id="{9C80C58B-CBC3-B191-EC04-3B491F6E7763}"/>
              </a:ext>
            </a:extLst>
          </p:cNvPr>
          <p:cNvSpPr/>
          <p:nvPr/>
        </p:nvSpPr>
        <p:spPr>
          <a:xfrm>
            <a:off x="4905155" y="2210324"/>
            <a:ext cx="2076343" cy="2076343"/>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Citāti</a:t>
            </a:r>
            <a:endParaRPr lang="en-GB" sz="2200" dirty="0"/>
          </a:p>
        </p:txBody>
      </p:sp>
      <p:sp>
        <p:nvSpPr>
          <p:cNvPr id="7" name="Rectangle: Rounded Corners 6">
            <a:extLst>
              <a:ext uri="{FF2B5EF4-FFF2-40B4-BE49-F238E27FC236}">
                <a16:creationId xmlns:a16="http://schemas.microsoft.com/office/drawing/2014/main" id="{D719BAE9-E39A-7F10-6858-CEF50886A9F9}"/>
              </a:ext>
            </a:extLst>
          </p:cNvPr>
          <p:cNvSpPr/>
          <p:nvPr/>
        </p:nvSpPr>
        <p:spPr>
          <a:xfrm>
            <a:off x="1654277" y="917170"/>
            <a:ext cx="2741343" cy="1120925"/>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Bakalaura darbā ir pieļaujami tikai daži (vissvarīgākie)</a:t>
            </a:r>
            <a:endParaRPr lang="en-GB" sz="2200" dirty="0"/>
          </a:p>
        </p:txBody>
      </p:sp>
      <p:sp>
        <p:nvSpPr>
          <p:cNvPr id="8" name="Rectangle: Rounded Corners 7">
            <a:extLst>
              <a:ext uri="{FF2B5EF4-FFF2-40B4-BE49-F238E27FC236}">
                <a16:creationId xmlns:a16="http://schemas.microsoft.com/office/drawing/2014/main" id="{8B603324-C337-7A19-F86E-99B11AD47240}"/>
              </a:ext>
            </a:extLst>
          </p:cNvPr>
          <p:cNvSpPr/>
          <p:nvPr/>
        </p:nvSpPr>
        <p:spPr>
          <a:xfrm>
            <a:off x="7491032" y="865576"/>
            <a:ext cx="2741343" cy="1120925"/>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Pēdiņas ir obligātas</a:t>
            </a:r>
            <a:endParaRPr lang="en-GB" sz="2200" dirty="0"/>
          </a:p>
        </p:txBody>
      </p:sp>
      <p:sp>
        <p:nvSpPr>
          <p:cNvPr id="9" name="Rectangle: Rounded Corners 8">
            <a:extLst>
              <a:ext uri="{FF2B5EF4-FFF2-40B4-BE49-F238E27FC236}">
                <a16:creationId xmlns:a16="http://schemas.microsoft.com/office/drawing/2014/main" id="{09DE60D4-5D8A-27D3-AF4C-DD79423F6D1D}"/>
              </a:ext>
            </a:extLst>
          </p:cNvPr>
          <p:cNvSpPr/>
          <p:nvPr/>
        </p:nvSpPr>
        <p:spPr>
          <a:xfrm>
            <a:off x="7512260" y="2688032"/>
            <a:ext cx="2741343" cy="1120925"/>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Atsauce uz informācijas avotu ir obligāta</a:t>
            </a:r>
          </a:p>
        </p:txBody>
      </p:sp>
      <p:sp>
        <p:nvSpPr>
          <p:cNvPr id="11" name="Rectangle: Rounded Corners 10">
            <a:extLst>
              <a:ext uri="{FF2B5EF4-FFF2-40B4-BE49-F238E27FC236}">
                <a16:creationId xmlns:a16="http://schemas.microsoft.com/office/drawing/2014/main" id="{99F19672-95FE-AADF-4BF3-0C83DD951DDE}"/>
              </a:ext>
            </a:extLst>
          </p:cNvPr>
          <p:cNvSpPr/>
          <p:nvPr/>
        </p:nvSpPr>
        <p:spPr>
          <a:xfrm>
            <a:off x="1654277" y="2688031"/>
            <a:ext cx="2741343" cy="1120925"/>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Kāda teksta fragmenta burtiska kopija</a:t>
            </a:r>
            <a:endParaRPr lang="en-GB" sz="2200" dirty="0"/>
          </a:p>
        </p:txBody>
      </p:sp>
      <p:cxnSp>
        <p:nvCxnSpPr>
          <p:cNvPr id="3" name="Straight Connector 2">
            <a:extLst>
              <a:ext uri="{FF2B5EF4-FFF2-40B4-BE49-F238E27FC236}">
                <a16:creationId xmlns:a16="http://schemas.microsoft.com/office/drawing/2014/main" id="{C6636242-8CD1-195D-EEDF-CC06F983BC9C}"/>
              </a:ext>
            </a:extLst>
          </p:cNvPr>
          <p:cNvCxnSpPr>
            <a:stCxn id="11" idx="3"/>
            <a:endCxn id="6" idx="2"/>
          </p:cNvCxnSpPr>
          <p:nvPr/>
        </p:nvCxnSpPr>
        <p:spPr>
          <a:xfrm>
            <a:off x="4395620" y="3248494"/>
            <a:ext cx="509535"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BDBD03E0-0157-EE86-A6FD-88D5F2E89A2D}"/>
              </a:ext>
            </a:extLst>
          </p:cNvPr>
          <p:cNvCxnSpPr>
            <a:stCxn id="7" idx="3"/>
            <a:endCxn id="6" idx="1"/>
          </p:cNvCxnSpPr>
          <p:nvPr/>
        </p:nvCxnSpPr>
        <p:spPr>
          <a:xfrm>
            <a:off x="4395620" y="1477633"/>
            <a:ext cx="813608" cy="103676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14A68FF5-A32C-3ADC-018B-7C86A7994804}"/>
              </a:ext>
            </a:extLst>
          </p:cNvPr>
          <p:cNvCxnSpPr>
            <a:stCxn id="6" idx="6"/>
            <a:endCxn id="9" idx="1"/>
          </p:cNvCxnSpPr>
          <p:nvPr/>
        </p:nvCxnSpPr>
        <p:spPr>
          <a:xfrm flipV="1">
            <a:off x="6981498" y="3248495"/>
            <a:ext cx="530762"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E4443140-2B93-FCE8-FD29-FF0D82CED946}"/>
              </a:ext>
            </a:extLst>
          </p:cNvPr>
          <p:cNvCxnSpPr>
            <a:stCxn id="8" idx="1"/>
            <a:endCxn id="6" idx="7"/>
          </p:cNvCxnSpPr>
          <p:nvPr/>
        </p:nvCxnSpPr>
        <p:spPr>
          <a:xfrm flipH="1">
            <a:off x="6677425" y="1426039"/>
            <a:ext cx="813607" cy="1088358"/>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3B8D21D8-B198-F6DB-5B8A-9132C9E125BC}"/>
              </a:ext>
            </a:extLst>
          </p:cNvPr>
          <p:cNvSpPr txBox="1"/>
          <p:nvPr/>
        </p:nvSpPr>
        <p:spPr>
          <a:xfrm>
            <a:off x="1236980" y="4936603"/>
            <a:ext cx="9951720" cy="923330"/>
          </a:xfrm>
          <a:prstGeom prst="rect">
            <a:avLst/>
          </a:prstGeom>
          <a:noFill/>
        </p:spPr>
        <p:txBody>
          <a:bodyPr wrap="square">
            <a:spAutoFit/>
          </a:bodyPr>
          <a:lstStyle/>
          <a:p>
            <a:r>
              <a:rPr lang="en-GB" b="1" dirty="0">
                <a:latin typeface="Arial" panose="020B0604020202020204" pitchFamily="34" charset="0"/>
                <a:ea typeface="Times New Roman" panose="02020603050405020304" pitchFamily="18" charset="0"/>
              </a:rPr>
              <a:t>PIEM</a:t>
            </a:r>
            <a:r>
              <a:rPr lang="lv-LV" b="1" dirty="0">
                <a:latin typeface="Arial" panose="020B0604020202020204" pitchFamily="34" charset="0"/>
                <a:ea typeface="Times New Roman" panose="02020603050405020304" pitchFamily="18" charset="0"/>
              </a:rPr>
              <a:t>ĒRS:</a:t>
            </a:r>
            <a:endParaRPr lang="en-GB" b="1" dirty="0">
              <a:latin typeface="Arial" panose="020B0604020202020204" pitchFamily="34" charset="0"/>
              <a:ea typeface="Times New Roman" panose="02020603050405020304" pitchFamily="18" charset="0"/>
            </a:endParaRPr>
          </a:p>
          <a:p>
            <a:pPr algn="ctr"/>
            <a:r>
              <a:rPr lang="en-GB" dirty="0">
                <a:latin typeface="Arial" panose="020B0604020202020204" pitchFamily="34" charset="0"/>
                <a:ea typeface="Times New Roman" panose="02020603050405020304" pitchFamily="18" charset="0"/>
              </a:rPr>
              <a:t>“</a:t>
            </a:r>
            <a:r>
              <a:rPr lang="lv-LV" sz="1800" dirty="0">
                <a:effectLst/>
                <a:latin typeface="Arial" panose="020B0604020202020204" pitchFamily="34" charset="0"/>
                <a:ea typeface="Times New Roman" panose="02020603050405020304" pitchFamily="18" charset="0"/>
              </a:rPr>
              <a:t>Tipiski mašīnmācīšanās ietver adaptīvus mehānismus, kas ļauj datoriem mācīties no pieredzes, mācīties pēc piemēra un mācīties pēc analoģijas</a:t>
            </a:r>
            <a:r>
              <a:rPr lang="en-GB" sz="1800" dirty="0">
                <a:effectLst/>
                <a:latin typeface="Arial" panose="020B0604020202020204" pitchFamily="34" charset="0"/>
                <a:ea typeface="Times New Roman" panose="02020603050405020304" pitchFamily="18" charset="0"/>
              </a:rPr>
              <a:t>” (</a:t>
            </a:r>
            <a:r>
              <a:rPr lang="en-GB" dirty="0" err="1">
                <a:latin typeface="Arial" panose="020B0604020202020204" pitchFamily="34" charset="0"/>
                <a:ea typeface="Times New Roman" panose="02020603050405020304" pitchFamily="18" charset="0"/>
              </a:rPr>
              <a:t>N</a:t>
            </a:r>
            <a:r>
              <a:rPr lang="en-GB" sz="1800" dirty="0" err="1">
                <a:effectLst/>
                <a:latin typeface="Arial" panose="020B0604020202020204" pitchFamily="34" charset="0"/>
                <a:ea typeface="Times New Roman" panose="02020603050405020304" pitchFamily="18" charset="0"/>
              </a:rPr>
              <a:t>egnevitsky</a:t>
            </a:r>
            <a:r>
              <a:rPr lang="en-GB" sz="1800" dirty="0">
                <a:effectLst/>
                <a:latin typeface="Arial" panose="020B0604020202020204" pitchFamily="34" charset="0"/>
                <a:ea typeface="Times New Roman" panose="02020603050405020304" pitchFamily="18" charset="0"/>
              </a:rPr>
              <a:t>, 2011)</a:t>
            </a:r>
            <a:endParaRPr lang="en-GB" dirty="0"/>
          </a:p>
        </p:txBody>
      </p:sp>
    </p:spTree>
    <p:extLst>
      <p:ext uri="{BB962C8B-B14F-4D97-AF65-F5344CB8AC3E}">
        <p14:creationId xmlns:p14="http://schemas.microsoft.com/office/powerpoint/2010/main" val="3824431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a:t>Rīgas Tehniskā universitāte</a:t>
            </a:r>
            <a:endParaRPr lang="en-US" dirty="0"/>
          </a:p>
        </p:txBody>
      </p:sp>
      <p:sp>
        <p:nvSpPr>
          <p:cNvPr id="7" name="TextBox 6">
            <a:extLst>
              <a:ext uri="{FF2B5EF4-FFF2-40B4-BE49-F238E27FC236}">
                <a16:creationId xmlns:a16="http://schemas.microsoft.com/office/drawing/2014/main" id="{358A3EC1-ABAB-6D20-7E49-866B0153D46B}"/>
              </a:ext>
            </a:extLst>
          </p:cNvPr>
          <p:cNvSpPr txBox="1"/>
          <p:nvPr/>
        </p:nvSpPr>
        <p:spPr>
          <a:xfrm>
            <a:off x="609600" y="1430656"/>
            <a:ext cx="10139680" cy="3600986"/>
          </a:xfrm>
          <a:prstGeom prst="rect">
            <a:avLst/>
          </a:prstGeom>
          <a:noFill/>
        </p:spPr>
        <p:txBody>
          <a:bodyPr wrap="square">
            <a:spAutoFit/>
          </a:bodyPr>
          <a:lstStyle/>
          <a:p>
            <a:pPr marL="457200" indent="-457200">
              <a:spcAft>
                <a:spcPts val="2400"/>
              </a:spcAft>
              <a:buFont typeface="Wingdings" panose="05000000000000000000" pitchFamily="2" charset="2"/>
              <a:buChar char="ü"/>
            </a:pPr>
            <a:r>
              <a:rPr lang="lv-LV" sz="2800" dirty="0"/>
              <a:t>Bakalaura darba minimālais apjoms ir 50 lappuses</a:t>
            </a:r>
          </a:p>
          <a:p>
            <a:pPr marL="457200" indent="-457200">
              <a:spcAft>
                <a:spcPts val="2400"/>
              </a:spcAft>
              <a:buFont typeface="Wingdings" panose="05000000000000000000" pitchFamily="2" charset="2"/>
              <a:buChar char="ü"/>
            </a:pPr>
            <a:r>
              <a:rPr lang="lv-LV" sz="2800" dirty="0"/>
              <a:t>Ieteicams nepārsniegt 80 lappuses</a:t>
            </a:r>
          </a:p>
          <a:p>
            <a:pPr marL="457200" indent="-457200">
              <a:spcAft>
                <a:spcPts val="2400"/>
              </a:spcAft>
              <a:buFont typeface="Wingdings" panose="05000000000000000000" pitchFamily="2" charset="2"/>
              <a:buChar char="ü"/>
            </a:pPr>
            <a:r>
              <a:rPr lang="lv-LV" sz="2800" dirty="0"/>
              <a:t>Tiek skaitītas visas lappuses, sākot no titullapas un izņemot izmantotos informācijas avotus un bakalaura darba pielikumus</a:t>
            </a:r>
          </a:p>
          <a:p>
            <a:pPr marL="457200" indent="-457200">
              <a:spcAft>
                <a:spcPts val="2400"/>
              </a:spcAft>
              <a:buFont typeface="Wingdings" panose="05000000000000000000" pitchFamily="2" charset="2"/>
              <a:buChar char="ü"/>
            </a:pPr>
            <a:r>
              <a:rPr lang="lv-LV" sz="2800" dirty="0"/>
              <a:t>Lappuses numuru uz titullapas neraksta</a:t>
            </a:r>
          </a:p>
        </p:txBody>
      </p:sp>
      <p:sp>
        <p:nvSpPr>
          <p:cNvPr id="5" name="Title 2">
            <a:extLst>
              <a:ext uri="{FF2B5EF4-FFF2-40B4-BE49-F238E27FC236}">
                <a16:creationId xmlns:a16="http://schemas.microsoft.com/office/drawing/2014/main" id="{F14A9FF4-819E-D17F-08C4-9E2F147BDA22}"/>
              </a:ext>
            </a:extLst>
          </p:cNvPr>
          <p:cNvSpPr>
            <a:spLocks noGrp="1"/>
          </p:cNvSpPr>
          <p:nvPr>
            <p:ph type="title"/>
          </p:nvPr>
        </p:nvSpPr>
        <p:spPr>
          <a:xfrm>
            <a:off x="609600" y="363965"/>
            <a:ext cx="10972800" cy="770685"/>
          </a:xfrm>
        </p:spPr>
        <p:txBody>
          <a:bodyPr/>
          <a:lstStyle/>
          <a:p>
            <a:r>
              <a:rPr lang="lv-LV" dirty="0"/>
              <a:t>Bakalaura darba apjoms</a:t>
            </a:r>
            <a:endParaRPr lang="en-GB" dirty="0"/>
          </a:p>
        </p:txBody>
      </p:sp>
    </p:spTree>
    <p:extLst>
      <p:ext uri="{BB962C8B-B14F-4D97-AF65-F5344CB8AC3E}">
        <p14:creationId xmlns:p14="http://schemas.microsoft.com/office/powerpoint/2010/main" val="1690499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C6B0C9-DE78-5983-75F5-DC5446EB9AFC}"/>
              </a:ext>
            </a:extLst>
          </p:cNvPr>
          <p:cNvSpPr>
            <a:spLocks noGrp="1"/>
          </p:cNvSpPr>
          <p:nvPr>
            <p:ph type="sldNum" sz="quarter" idx="4"/>
          </p:nvPr>
        </p:nvSpPr>
        <p:spPr/>
        <p:txBody>
          <a:bodyPr/>
          <a:lstStyle/>
          <a:p>
            <a:r>
              <a:rPr lang="en-US"/>
              <a:t>Rīgas Tehniskā universitāte</a:t>
            </a:r>
            <a:endParaRPr lang="en-US" dirty="0"/>
          </a:p>
        </p:txBody>
      </p:sp>
      <p:sp>
        <p:nvSpPr>
          <p:cNvPr id="6" name="Oval 5">
            <a:extLst>
              <a:ext uri="{FF2B5EF4-FFF2-40B4-BE49-F238E27FC236}">
                <a16:creationId xmlns:a16="http://schemas.microsoft.com/office/drawing/2014/main" id="{9C80C58B-CBC3-B191-EC04-3B491F6E7763}"/>
              </a:ext>
            </a:extLst>
          </p:cNvPr>
          <p:cNvSpPr/>
          <p:nvPr/>
        </p:nvSpPr>
        <p:spPr>
          <a:xfrm>
            <a:off x="5008535" y="1435970"/>
            <a:ext cx="2174930" cy="2174930"/>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Parafrāzes</a:t>
            </a:r>
            <a:endParaRPr lang="en-GB" sz="2200" dirty="0"/>
          </a:p>
        </p:txBody>
      </p:sp>
      <p:sp>
        <p:nvSpPr>
          <p:cNvPr id="9" name="Rectangle: Rounded Corners 8">
            <a:extLst>
              <a:ext uri="{FF2B5EF4-FFF2-40B4-BE49-F238E27FC236}">
                <a16:creationId xmlns:a16="http://schemas.microsoft.com/office/drawing/2014/main" id="{09DE60D4-5D8A-27D3-AF4C-DD79423F6D1D}"/>
              </a:ext>
            </a:extLst>
          </p:cNvPr>
          <p:cNvSpPr/>
          <p:nvPr/>
        </p:nvSpPr>
        <p:spPr>
          <a:xfrm>
            <a:off x="7913860" y="1792677"/>
            <a:ext cx="3857141" cy="1461516"/>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Atsauce uz informācijas avotu ir obligāta</a:t>
            </a:r>
          </a:p>
        </p:txBody>
      </p:sp>
      <p:sp>
        <p:nvSpPr>
          <p:cNvPr id="11" name="Rectangle: Rounded Corners 10">
            <a:extLst>
              <a:ext uri="{FF2B5EF4-FFF2-40B4-BE49-F238E27FC236}">
                <a16:creationId xmlns:a16="http://schemas.microsoft.com/office/drawing/2014/main" id="{99F19672-95FE-AADF-4BF3-0C83DD951DDE}"/>
              </a:ext>
            </a:extLst>
          </p:cNvPr>
          <p:cNvSpPr/>
          <p:nvPr/>
        </p:nvSpPr>
        <p:spPr>
          <a:xfrm>
            <a:off x="484017" y="1792677"/>
            <a:ext cx="3857141" cy="1461516"/>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Kādā informācijas avotā atspoguļotas idejas/ informācijas pārstāstīšana saviem vārdiem</a:t>
            </a:r>
            <a:endParaRPr lang="en-GB" sz="2200" dirty="0"/>
          </a:p>
        </p:txBody>
      </p:sp>
      <p:cxnSp>
        <p:nvCxnSpPr>
          <p:cNvPr id="3" name="Straight Connector 2">
            <a:extLst>
              <a:ext uri="{FF2B5EF4-FFF2-40B4-BE49-F238E27FC236}">
                <a16:creationId xmlns:a16="http://schemas.microsoft.com/office/drawing/2014/main" id="{C6636242-8CD1-195D-EEDF-CC06F983BC9C}"/>
              </a:ext>
            </a:extLst>
          </p:cNvPr>
          <p:cNvCxnSpPr>
            <a:cxnSpLocks/>
            <a:stCxn id="11" idx="3"/>
            <a:endCxn id="6" idx="2"/>
          </p:cNvCxnSpPr>
          <p:nvPr/>
        </p:nvCxnSpPr>
        <p:spPr>
          <a:xfrm>
            <a:off x="4341158" y="2523435"/>
            <a:ext cx="667377"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14A68FF5-A32C-3ADC-018B-7C86A7994804}"/>
              </a:ext>
            </a:extLst>
          </p:cNvPr>
          <p:cNvCxnSpPr>
            <a:cxnSpLocks/>
            <a:stCxn id="6" idx="6"/>
            <a:endCxn id="9" idx="1"/>
          </p:cNvCxnSpPr>
          <p:nvPr/>
        </p:nvCxnSpPr>
        <p:spPr>
          <a:xfrm>
            <a:off x="7183465" y="2523435"/>
            <a:ext cx="730395"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961B703D-2E01-CB5F-B2B8-5BEF5A079B81}"/>
              </a:ext>
            </a:extLst>
          </p:cNvPr>
          <p:cNvSpPr txBox="1"/>
          <p:nvPr/>
        </p:nvSpPr>
        <p:spPr>
          <a:xfrm>
            <a:off x="1318260" y="4341657"/>
            <a:ext cx="9951720" cy="1200329"/>
          </a:xfrm>
          <a:prstGeom prst="rect">
            <a:avLst/>
          </a:prstGeom>
          <a:noFill/>
        </p:spPr>
        <p:txBody>
          <a:bodyPr wrap="square">
            <a:spAutoFit/>
          </a:bodyPr>
          <a:lstStyle/>
          <a:p>
            <a:r>
              <a:rPr lang="en-GB" b="1" dirty="0">
                <a:latin typeface="Arial" panose="020B0604020202020204" pitchFamily="34" charset="0"/>
                <a:ea typeface="Times New Roman" panose="02020603050405020304" pitchFamily="18" charset="0"/>
              </a:rPr>
              <a:t>PIEM</a:t>
            </a:r>
            <a:r>
              <a:rPr lang="lv-LV" b="1" dirty="0">
                <a:latin typeface="Arial" panose="020B0604020202020204" pitchFamily="34" charset="0"/>
                <a:ea typeface="Times New Roman" panose="02020603050405020304" pitchFamily="18" charset="0"/>
              </a:rPr>
              <a:t>ĒRS:</a:t>
            </a:r>
            <a:endParaRPr lang="en-GB" b="1" dirty="0">
              <a:latin typeface="Arial" panose="020B0604020202020204" pitchFamily="34" charset="0"/>
              <a:ea typeface="Times New Roman" panose="02020603050405020304" pitchFamily="18" charset="0"/>
            </a:endParaRPr>
          </a:p>
          <a:p>
            <a:pPr algn="ctr"/>
            <a:r>
              <a:rPr lang="lv-LV" dirty="0">
                <a:latin typeface="Arial" panose="020B0604020202020204" pitchFamily="34" charset="0"/>
                <a:ea typeface="Times New Roman" panose="02020603050405020304" pitchFamily="18" charset="0"/>
              </a:rPr>
              <a:t>M</a:t>
            </a:r>
            <a:r>
              <a:rPr lang="lv-LV" sz="1800" dirty="0">
                <a:effectLst/>
                <a:latin typeface="Arial" panose="020B0604020202020204" pitchFamily="34" charset="0"/>
                <a:ea typeface="Times New Roman" panose="02020603050405020304" pitchFamily="18" charset="0"/>
              </a:rPr>
              <a:t>ašīnmācīšanās joma ir saistāma ar adaptīvajiem mehānismiem, kuri nodrošina datoriem iespēju izmantot dažādus mācīšanās veidus: mācīšanos no pieredzes, mācīšanos pēc piemēra un mācīšanos pēc analoģijas</a:t>
            </a:r>
            <a:r>
              <a:rPr lang="en-GB" sz="1800" dirty="0">
                <a:effectLst/>
                <a:latin typeface="Arial" panose="020B0604020202020204" pitchFamily="34" charset="0"/>
                <a:ea typeface="Times New Roman" panose="02020603050405020304" pitchFamily="18" charset="0"/>
              </a:rPr>
              <a:t> (</a:t>
            </a:r>
            <a:r>
              <a:rPr lang="en-GB" dirty="0" err="1">
                <a:latin typeface="Arial" panose="020B0604020202020204" pitchFamily="34" charset="0"/>
                <a:ea typeface="Times New Roman" panose="02020603050405020304" pitchFamily="18" charset="0"/>
              </a:rPr>
              <a:t>N</a:t>
            </a:r>
            <a:r>
              <a:rPr lang="en-GB" sz="1800" dirty="0" err="1">
                <a:effectLst/>
                <a:latin typeface="Arial" panose="020B0604020202020204" pitchFamily="34" charset="0"/>
                <a:ea typeface="Times New Roman" panose="02020603050405020304" pitchFamily="18" charset="0"/>
              </a:rPr>
              <a:t>egnevitsky</a:t>
            </a:r>
            <a:r>
              <a:rPr lang="en-GB" sz="1800" dirty="0">
                <a:effectLst/>
                <a:latin typeface="Arial" panose="020B0604020202020204" pitchFamily="34" charset="0"/>
                <a:ea typeface="Times New Roman" panose="02020603050405020304" pitchFamily="18" charset="0"/>
              </a:rPr>
              <a:t>, 2011)</a:t>
            </a:r>
            <a:endParaRPr lang="en-GB" dirty="0"/>
          </a:p>
        </p:txBody>
      </p:sp>
    </p:spTree>
    <p:extLst>
      <p:ext uri="{BB962C8B-B14F-4D97-AF65-F5344CB8AC3E}">
        <p14:creationId xmlns:p14="http://schemas.microsoft.com/office/powerpoint/2010/main" val="2668393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EC6B0C9-DE78-5983-75F5-DC5446EB9AFC}"/>
              </a:ext>
            </a:extLst>
          </p:cNvPr>
          <p:cNvSpPr>
            <a:spLocks noGrp="1"/>
          </p:cNvSpPr>
          <p:nvPr>
            <p:ph type="sldNum" sz="quarter" idx="4"/>
          </p:nvPr>
        </p:nvSpPr>
        <p:spPr/>
        <p:txBody>
          <a:bodyPr/>
          <a:lstStyle/>
          <a:p>
            <a:r>
              <a:rPr lang="en-US"/>
              <a:t>Rīgas Tehniskā universitāte</a:t>
            </a:r>
            <a:endParaRPr lang="en-US" dirty="0"/>
          </a:p>
        </p:txBody>
      </p:sp>
      <p:sp>
        <p:nvSpPr>
          <p:cNvPr id="6" name="Oval 5">
            <a:extLst>
              <a:ext uri="{FF2B5EF4-FFF2-40B4-BE49-F238E27FC236}">
                <a16:creationId xmlns:a16="http://schemas.microsoft.com/office/drawing/2014/main" id="{9C80C58B-CBC3-B191-EC04-3B491F6E7763}"/>
              </a:ext>
            </a:extLst>
          </p:cNvPr>
          <p:cNvSpPr/>
          <p:nvPr/>
        </p:nvSpPr>
        <p:spPr>
          <a:xfrm>
            <a:off x="4976275" y="2238564"/>
            <a:ext cx="2329498" cy="2329498"/>
          </a:xfrm>
          <a:prstGeom prst="ellips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Studenta personīgais ieguldījums</a:t>
            </a:r>
            <a:endParaRPr lang="en-GB" sz="2200" dirty="0"/>
          </a:p>
        </p:txBody>
      </p:sp>
      <p:sp>
        <p:nvSpPr>
          <p:cNvPr id="7" name="Rectangle: Rounded Corners 6">
            <a:extLst>
              <a:ext uri="{FF2B5EF4-FFF2-40B4-BE49-F238E27FC236}">
                <a16:creationId xmlns:a16="http://schemas.microsoft.com/office/drawing/2014/main" id="{D719BAE9-E39A-7F10-6858-CEF50886A9F9}"/>
              </a:ext>
            </a:extLst>
          </p:cNvPr>
          <p:cNvSpPr/>
          <p:nvPr/>
        </p:nvSpPr>
        <p:spPr>
          <a:xfrm>
            <a:off x="546969" y="1958835"/>
            <a:ext cx="3868330" cy="1376061"/>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Skaidri atdalāms no pārējā teksta, izmantojot ievadvārdus “Bakalaura darba autors secina/ apgalvo/izstrādāja/definēja/ pierādīja…”</a:t>
            </a:r>
            <a:endParaRPr lang="en-GB" dirty="0"/>
          </a:p>
        </p:txBody>
      </p:sp>
      <p:sp>
        <p:nvSpPr>
          <p:cNvPr id="8" name="Rectangle: Rounded Corners 7">
            <a:extLst>
              <a:ext uri="{FF2B5EF4-FFF2-40B4-BE49-F238E27FC236}">
                <a16:creationId xmlns:a16="http://schemas.microsoft.com/office/drawing/2014/main" id="{8B603324-C337-7A19-F86E-99B11AD47240}"/>
              </a:ext>
            </a:extLst>
          </p:cNvPr>
          <p:cNvSpPr/>
          <p:nvPr/>
        </p:nvSpPr>
        <p:spPr>
          <a:xfrm>
            <a:off x="4198411" y="395188"/>
            <a:ext cx="3868330" cy="1376061"/>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Secinājumi, kas izriet no iepriekš uzrakstītā teksta, kurā ir atsauces uz informācijas avotiem </a:t>
            </a:r>
            <a:endParaRPr lang="en-GB" dirty="0"/>
          </a:p>
        </p:txBody>
      </p:sp>
      <p:sp>
        <p:nvSpPr>
          <p:cNvPr id="9" name="Rectangle: Rounded Corners 8">
            <a:extLst>
              <a:ext uri="{FF2B5EF4-FFF2-40B4-BE49-F238E27FC236}">
                <a16:creationId xmlns:a16="http://schemas.microsoft.com/office/drawing/2014/main" id="{09DE60D4-5D8A-27D3-AF4C-DD79423F6D1D}"/>
              </a:ext>
            </a:extLst>
          </p:cNvPr>
          <p:cNvSpPr/>
          <p:nvPr/>
        </p:nvSpPr>
        <p:spPr>
          <a:xfrm>
            <a:off x="7776701" y="2052939"/>
            <a:ext cx="3868330" cy="1376061"/>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n-NO" dirty="0"/>
              <a:t>Studenta </a:t>
            </a:r>
            <a:r>
              <a:rPr lang="lv-LV" dirty="0"/>
              <a:t>izstrādātais risinājums</a:t>
            </a:r>
          </a:p>
        </p:txBody>
      </p:sp>
      <p:sp>
        <p:nvSpPr>
          <p:cNvPr id="11" name="Rectangle: Rounded Corners 10">
            <a:extLst>
              <a:ext uri="{FF2B5EF4-FFF2-40B4-BE49-F238E27FC236}">
                <a16:creationId xmlns:a16="http://schemas.microsoft.com/office/drawing/2014/main" id="{99F19672-95FE-AADF-4BF3-0C83DD951DDE}"/>
              </a:ext>
            </a:extLst>
          </p:cNvPr>
          <p:cNvSpPr/>
          <p:nvPr/>
        </p:nvSpPr>
        <p:spPr>
          <a:xfrm>
            <a:off x="870849" y="4185458"/>
            <a:ext cx="3868330" cy="1376061"/>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dirty="0"/>
              <a:t>Bez atsauces uz informācijas avotu</a:t>
            </a:r>
            <a:endParaRPr lang="en-GB" dirty="0"/>
          </a:p>
        </p:txBody>
      </p:sp>
      <p:cxnSp>
        <p:nvCxnSpPr>
          <p:cNvPr id="3" name="Straight Connector 2">
            <a:extLst>
              <a:ext uri="{FF2B5EF4-FFF2-40B4-BE49-F238E27FC236}">
                <a16:creationId xmlns:a16="http://schemas.microsoft.com/office/drawing/2014/main" id="{C6636242-8CD1-195D-EEDF-CC06F983BC9C}"/>
              </a:ext>
            </a:extLst>
          </p:cNvPr>
          <p:cNvCxnSpPr>
            <a:cxnSpLocks/>
            <a:stCxn id="11" idx="3"/>
            <a:endCxn id="6" idx="3"/>
          </p:cNvCxnSpPr>
          <p:nvPr/>
        </p:nvCxnSpPr>
        <p:spPr>
          <a:xfrm flipV="1">
            <a:off x="4739179" y="4226915"/>
            <a:ext cx="578243" cy="6465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BDBD03E0-0157-EE86-A6FD-88D5F2E89A2D}"/>
              </a:ext>
            </a:extLst>
          </p:cNvPr>
          <p:cNvCxnSpPr>
            <a:cxnSpLocks/>
            <a:stCxn id="7" idx="3"/>
          </p:cNvCxnSpPr>
          <p:nvPr/>
        </p:nvCxnSpPr>
        <p:spPr>
          <a:xfrm>
            <a:off x="4415299" y="2646866"/>
            <a:ext cx="705341" cy="248705"/>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14A68FF5-A32C-3ADC-018B-7C86A7994804}"/>
              </a:ext>
            </a:extLst>
          </p:cNvPr>
          <p:cNvCxnSpPr>
            <a:cxnSpLocks/>
            <a:endCxn id="9" idx="1"/>
          </p:cNvCxnSpPr>
          <p:nvPr/>
        </p:nvCxnSpPr>
        <p:spPr>
          <a:xfrm flipV="1">
            <a:off x="7183120" y="2740970"/>
            <a:ext cx="593581" cy="154601"/>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E4443140-2B93-FCE8-FD29-FF0D82CED946}"/>
              </a:ext>
            </a:extLst>
          </p:cNvPr>
          <p:cNvCxnSpPr>
            <a:cxnSpLocks/>
            <a:stCxn id="8" idx="2"/>
            <a:endCxn id="6" idx="0"/>
          </p:cNvCxnSpPr>
          <p:nvPr/>
        </p:nvCxnSpPr>
        <p:spPr>
          <a:xfrm>
            <a:off x="6132576" y="1771249"/>
            <a:ext cx="8448" cy="467315"/>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Rounded Corners 15">
            <a:extLst>
              <a:ext uri="{FF2B5EF4-FFF2-40B4-BE49-F238E27FC236}">
                <a16:creationId xmlns:a16="http://schemas.microsoft.com/office/drawing/2014/main" id="{6A49ABDF-73C6-5A6B-306E-B65451DF8FB3}"/>
              </a:ext>
            </a:extLst>
          </p:cNvPr>
          <p:cNvSpPr/>
          <p:nvPr/>
        </p:nvSpPr>
        <p:spPr>
          <a:xfrm>
            <a:off x="7597055" y="4106409"/>
            <a:ext cx="3868330" cy="1376061"/>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n-NO" dirty="0"/>
              <a:t>Studenta pašu izdarītie secinājumi no risinājuma pārbaudes rezultātiem</a:t>
            </a:r>
            <a:endParaRPr lang="lv-LV" dirty="0"/>
          </a:p>
        </p:txBody>
      </p:sp>
      <p:cxnSp>
        <p:nvCxnSpPr>
          <p:cNvPr id="74" name="Straight Connector 73">
            <a:extLst>
              <a:ext uri="{FF2B5EF4-FFF2-40B4-BE49-F238E27FC236}">
                <a16:creationId xmlns:a16="http://schemas.microsoft.com/office/drawing/2014/main" id="{FB252862-54C4-B44F-F14D-78C410276639}"/>
              </a:ext>
            </a:extLst>
          </p:cNvPr>
          <p:cNvCxnSpPr>
            <a:cxnSpLocks/>
            <a:stCxn id="16" idx="1"/>
            <a:endCxn id="6" idx="5"/>
          </p:cNvCxnSpPr>
          <p:nvPr/>
        </p:nvCxnSpPr>
        <p:spPr>
          <a:xfrm flipH="1" flipV="1">
            <a:off x="6964626" y="4226915"/>
            <a:ext cx="632429" cy="567525"/>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1600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FD60C8-93ED-7515-5A2F-4483973F35C1}"/>
              </a:ext>
            </a:extLst>
          </p:cNvPr>
          <p:cNvSpPr>
            <a:spLocks noGrp="1"/>
          </p:cNvSpPr>
          <p:nvPr>
            <p:ph type="sldNum" sz="quarter" idx="4"/>
          </p:nvPr>
        </p:nvSpPr>
        <p:spPr/>
        <p:txBody>
          <a:bodyPr/>
          <a:lstStyle/>
          <a:p>
            <a:r>
              <a:rPr lang="en-US"/>
              <a:t>Rīgas Tehniskā universitāte</a:t>
            </a:r>
            <a:endParaRPr lang="en-US" dirty="0"/>
          </a:p>
        </p:txBody>
      </p:sp>
      <p:sp>
        <p:nvSpPr>
          <p:cNvPr id="5" name="Title 4">
            <a:extLst>
              <a:ext uri="{FF2B5EF4-FFF2-40B4-BE49-F238E27FC236}">
                <a16:creationId xmlns:a16="http://schemas.microsoft.com/office/drawing/2014/main" id="{422E59C8-FC66-F713-A9A8-62B17C0924B7}"/>
              </a:ext>
            </a:extLst>
          </p:cNvPr>
          <p:cNvSpPr>
            <a:spLocks noGrp="1"/>
          </p:cNvSpPr>
          <p:nvPr>
            <p:ph type="title"/>
          </p:nvPr>
        </p:nvSpPr>
        <p:spPr>
          <a:xfrm>
            <a:off x="609600" y="363965"/>
            <a:ext cx="10972800" cy="770685"/>
          </a:xfrm>
        </p:spPr>
        <p:txBody>
          <a:bodyPr/>
          <a:lstStyle/>
          <a:p>
            <a:r>
              <a:rPr lang="lv-LV" dirty="0"/>
              <a:t>Plaģiātisms</a:t>
            </a:r>
            <a:endParaRPr lang="en-GB" dirty="0"/>
          </a:p>
        </p:txBody>
      </p:sp>
      <p:sp>
        <p:nvSpPr>
          <p:cNvPr id="6" name="Content Placeholder 5">
            <a:extLst>
              <a:ext uri="{FF2B5EF4-FFF2-40B4-BE49-F238E27FC236}">
                <a16:creationId xmlns:a16="http://schemas.microsoft.com/office/drawing/2014/main" id="{8032CE55-2864-6938-DE24-D8CF11612E71}"/>
              </a:ext>
            </a:extLst>
          </p:cNvPr>
          <p:cNvSpPr>
            <a:spLocks noGrp="1"/>
          </p:cNvSpPr>
          <p:nvPr>
            <p:ph idx="1"/>
          </p:nvPr>
        </p:nvSpPr>
        <p:spPr>
          <a:xfrm>
            <a:off x="609600" y="1453932"/>
            <a:ext cx="11070336" cy="4678644"/>
          </a:xfrm>
        </p:spPr>
        <p:txBody>
          <a:bodyPr>
            <a:normAutofit fontScale="77500" lnSpcReduction="20000"/>
          </a:bodyPr>
          <a:lstStyle/>
          <a:p>
            <a:pPr>
              <a:spcBef>
                <a:spcPts val="2400"/>
              </a:spcBef>
              <a:buFont typeface="Wingdings" panose="05000000000000000000" pitchFamily="2" charset="2"/>
              <a:buChar char="ü"/>
            </a:pPr>
            <a:r>
              <a:rPr lang="lv-LV" sz="2600" dirty="0"/>
              <a:t>Plaģiātisms atbilst situācijai, kad bakalaura darbā students 1) izmanto vārdus, idejas vai darba rezultātus 2) ko izstrādāja cita persona vai kas atrodams kādā informācijas avotā un 3) bez atsauces uz to personu vai darbu</a:t>
            </a:r>
          </a:p>
          <a:p>
            <a:pPr>
              <a:spcBef>
                <a:spcPts val="2400"/>
              </a:spcBef>
              <a:buFont typeface="Wingdings" panose="05000000000000000000" pitchFamily="2" charset="2"/>
              <a:buChar char="ü"/>
            </a:pPr>
            <a:r>
              <a:rPr lang="lv-LV" sz="2600" dirty="0"/>
              <a:t>Plaģiātisms visbiežāk tiek pieļauts tad, ja informācijas avoti netiek fiksēti bakalaura darba izstrādes laikā un informācijas avotu analīze un apkopošana būtībā netiek veikta </a:t>
            </a:r>
          </a:p>
          <a:p>
            <a:pPr>
              <a:spcBef>
                <a:spcPts val="2400"/>
              </a:spcBef>
              <a:buFont typeface="Wingdings" panose="05000000000000000000" pitchFamily="2" charset="2"/>
              <a:buChar char="ü"/>
            </a:pPr>
            <a:r>
              <a:rPr lang="lv-LV" sz="2600" dirty="0"/>
              <a:t>Plaģiātismam var būt dažādas izpausmes:</a:t>
            </a:r>
          </a:p>
          <a:p>
            <a:pPr marL="811213" indent="-457200">
              <a:spcBef>
                <a:spcPts val="2400"/>
              </a:spcBef>
              <a:buFont typeface="Wingdings" panose="05000000000000000000" pitchFamily="2" charset="2"/>
              <a:buChar char="§"/>
            </a:pPr>
            <a:r>
              <a:rPr lang="lv-LV" sz="2600" dirty="0"/>
              <a:t>pārņemtais teksts ir tieši kopēts,</a:t>
            </a:r>
          </a:p>
          <a:p>
            <a:pPr marL="811213" indent="-457200">
              <a:spcBef>
                <a:spcPts val="2400"/>
              </a:spcBef>
              <a:buFont typeface="Wingdings" panose="05000000000000000000" pitchFamily="2" charset="2"/>
              <a:buChar char="§"/>
            </a:pPr>
            <a:r>
              <a:rPr lang="lv-LV" sz="2600" dirty="0"/>
              <a:t>pārņemtais teksts ir parafrāzēts,</a:t>
            </a:r>
          </a:p>
          <a:p>
            <a:pPr marL="811213" indent="-457200">
              <a:spcBef>
                <a:spcPts val="2400"/>
              </a:spcBef>
              <a:buFont typeface="Wingdings" panose="05000000000000000000" pitchFamily="2" charset="2"/>
              <a:buChar char="§"/>
            </a:pPr>
            <a:r>
              <a:rPr lang="lv-LV" sz="2600" dirty="0"/>
              <a:t>pārņemtais teksts ir kombinēts no teikumiem no dažādiem avotiem,</a:t>
            </a:r>
          </a:p>
          <a:p>
            <a:pPr marL="811213" indent="-457200">
              <a:spcBef>
                <a:spcPts val="2400"/>
              </a:spcBef>
              <a:buFont typeface="Wingdings" panose="05000000000000000000" pitchFamily="2" charset="2"/>
              <a:buChar char="§"/>
            </a:pPr>
            <a:r>
              <a:rPr lang="lv-LV" sz="2600" dirty="0"/>
              <a:t>un citas</a:t>
            </a:r>
            <a:r>
              <a:rPr lang="en-GB" sz="2600" dirty="0"/>
              <a:t> (sk. RTU </a:t>
            </a:r>
            <a:r>
              <a:rPr lang="en-GB" sz="2600" dirty="0" err="1"/>
              <a:t>dokumentu</a:t>
            </a:r>
            <a:r>
              <a:rPr lang="en-GB" sz="2600" dirty="0"/>
              <a:t> “</a:t>
            </a:r>
            <a:r>
              <a:rPr lang="en-GB" sz="2400" dirty="0" err="1">
                <a:hlinkClick r:id="rId2"/>
              </a:rPr>
              <a:t>Akadēmiskā</a:t>
            </a:r>
            <a:r>
              <a:rPr lang="en-GB" sz="2400" dirty="0">
                <a:hlinkClick r:id="rId2"/>
              </a:rPr>
              <a:t> </a:t>
            </a:r>
            <a:r>
              <a:rPr lang="en-GB" sz="2400" dirty="0" err="1">
                <a:hlinkClick r:id="rId2"/>
              </a:rPr>
              <a:t>godīguma</a:t>
            </a:r>
            <a:r>
              <a:rPr lang="en-GB" sz="2400" dirty="0">
                <a:hlinkClick r:id="rId2"/>
              </a:rPr>
              <a:t> </a:t>
            </a:r>
            <a:r>
              <a:rPr lang="en-GB" sz="2400" dirty="0" err="1">
                <a:hlinkClick r:id="rId2"/>
              </a:rPr>
              <a:t>pārkāpumi</a:t>
            </a:r>
            <a:r>
              <a:rPr lang="en-GB" sz="2400" dirty="0">
                <a:hlinkClick r:id="rId2"/>
              </a:rPr>
              <a:t> un to </a:t>
            </a:r>
            <a:r>
              <a:rPr lang="en-GB" sz="2400" dirty="0" err="1">
                <a:hlinkClick r:id="rId2"/>
              </a:rPr>
              <a:t>izskatīšana</a:t>
            </a:r>
            <a:r>
              <a:rPr lang="en-GB" sz="2400" dirty="0"/>
              <a:t>”)</a:t>
            </a:r>
            <a:endParaRPr lang="lv-LV" sz="2600" dirty="0"/>
          </a:p>
          <a:p>
            <a:endParaRPr lang="en-GB" dirty="0"/>
          </a:p>
        </p:txBody>
      </p:sp>
    </p:spTree>
    <p:extLst>
      <p:ext uri="{BB962C8B-B14F-4D97-AF65-F5344CB8AC3E}">
        <p14:creationId xmlns:p14="http://schemas.microsoft.com/office/powerpoint/2010/main" val="8995027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FD60C8-93ED-7515-5A2F-4483973F35C1}"/>
              </a:ext>
            </a:extLst>
          </p:cNvPr>
          <p:cNvSpPr>
            <a:spLocks noGrp="1"/>
          </p:cNvSpPr>
          <p:nvPr>
            <p:ph type="sldNum" sz="quarter" idx="4"/>
          </p:nvPr>
        </p:nvSpPr>
        <p:spPr/>
        <p:txBody>
          <a:bodyPr/>
          <a:lstStyle/>
          <a:p>
            <a:r>
              <a:rPr lang="en-US"/>
              <a:t>Rīgas Tehniskā universitāte</a:t>
            </a:r>
            <a:endParaRPr lang="en-US" dirty="0"/>
          </a:p>
        </p:txBody>
      </p:sp>
      <p:sp>
        <p:nvSpPr>
          <p:cNvPr id="5" name="Title 4">
            <a:extLst>
              <a:ext uri="{FF2B5EF4-FFF2-40B4-BE49-F238E27FC236}">
                <a16:creationId xmlns:a16="http://schemas.microsoft.com/office/drawing/2014/main" id="{422E59C8-FC66-F713-A9A8-62B17C0924B7}"/>
              </a:ext>
            </a:extLst>
          </p:cNvPr>
          <p:cNvSpPr>
            <a:spLocks noGrp="1"/>
          </p:cNvSpPr>
          <p:nvPr>
            <p:ph type="title"/>
          </p:nvPr>
        </p:nvSpPr>
        <p:spPr>
          <a:xfrm>
            <a:off x="609600" y="363965"/>
            <a:ext cx="10972800" cy="770685"/>
          </a:xfrm>
        </p:spPr>
        <p:txBody>
          <a:bodyPr/>
          <a:lstStyle/>
          <a:p>
            <a:r>
              <a:rPr lang="lv-LV" dirty="0"/>
              <a:t>Plaģiātisms</a:t>
            </a:r>
            <a:endParaRPr lang="en-GB" dirty="0"/>
          </a:p>
        </p:txBody>
      </p:sp>
      <p:sp>
        <p:nvSpPr>
          <p:cNvPr id="6" name="Content Placeholder 5">
            <a:extLst>
              <a:ext uri="{FF2B5EF4-FFF2-40B4-BE49-F238E27FC236}">
                <a16:creationId xmlns:a16="http://schemas.microsoft.com/office/drawing/2014/main" id="{8032CE55-2864-6938-DE24-D8CF11612E71}"/>
              </a:ext>
            </a:extLst>
          </p:cNvPr>
          <p:cNvSpPr>
            <a:spLocks noGrp="1"/>
          </p:cNvSpPr>
          <p:nvPr>
            <p:ph idx="1"/>
          </p:nvPr>
        </p:nvSpPr>
        <p:spPr>
          <a:xfrm>
            <a:off x="609600" y="1453932"/>
            <a:ext cx="11070336" cy="4678644"/>
          </a:xfrm>
        </p:spPr>
        <p:txBody>
          <a:bodyPr>
            <a:normAutofit lnSpcReduction="10000"/>
          </a:bodyPr>
          <a:lstStyle/>
          <a:p>
            <a:pPr>
              <a:spcBef>
                <a:spcPts val="2400"/>
              </a:spcBef>
              <a:buFont typeface="Wingdings" panose="05000000000000000000" pitchFamily="2" charset="2"/>
              <a:buChar char="ü"/>
            </a:pPr>
            <a:r>
              <a:rPr lang="lv-LV" sz="2600" dirty="0"/>
              <a:t>RTU studenta bakalaura darba pārbaude uz plaģiātismu ir obligāta</a:t>
            </a:r>
          </a:p>
          <a:p>
            <a:pPr>
              <a:spcBef>
                <a:spcPts val="2400"/>
              </a:spcBef>
              <a:buFont typeface="Wingdings" panose="05000000000000000000" pitchFamily="2" charset="2"/>
              <a:buChar char="ü"/>
            </a:pPr>
            <a:r>
              <a:rPr lang="lv-LV" sz="2600" dirty="0"/>
              <a:t>Tā tiek veikta, izmantojot divas sistēmas:</a:t>
            </a:r>
          </a:p>
          <a:p>
            <a:pPr marL="811213" indent="-457200">
              <a:spcBef>
                <a:spcPts val="2400"/>
              </a:spcBef>
              <a:buFont typeface="Wingdings" panose="05000000000000000000" pitchFamily="2" charset="2"/>
              <a:buChar char="§"/>
            </a:pPr>
            <a:r>
              <a:rPr lang="lv-LV" sz="2600" dirty="0"/>
              <a:t>Starptautisko sistēmu </a:t>
            </a:r>
            <a:r>
              <a:rPr lang="lv-LV" sz="2600" dirty="0" err="1"/>
              <a:t>Turnitin</a:t>
            </a:r>
            <a:endParaRPr lang="lv-LV" sz="2600" dirty="0"/>
          </a:p>
          <a:p>
            <a:pPr marL="811213" indent="-457200">
              <a:spcBef>
                <a:spcPts val="2400"/>
              </a:spcBef>
              <a:buFont typeface="Wingdings" panose="05000000000000000000" pitchFamily="2" charset="2"/>
              <a:buChar char="§"/>
            </a:pPr>
            <a:r>
              <a:rPr lang="lv-LV" sz="2600" dirty="0"/>
              <a:t>Fakultātē izstrādāto sistēmu</a:t>
            </a:r>
          </a:p>
          <a:p>
            <a:pPr>
              <a:spcBef>
                <a:spcPts val="2400"/>
              </a:spcBef>
              <a:buFont typeface="Wingdings" panose="05000000000000000000" pitchFamily="2" charset="2"/>
              <a:buChar char="ü"/>
            </a:pPr>
            <a:r>
              <a:rPr lang="lv-LV" sz="2600" dirty="0"/>
              <a:t>Katru identificēto plaģiātisma gadījumu izskata fakultātē veidotā komisija</a:t>
            </a:r>
          </a:p>
          <a:p>
            <a:pPr>
              <a:spcBef>
                <a:spcPts val="2400"/>
              </a:spcBef>
              <a:buFont typeface="Wingdings" panose="05000000000000000000" pitchFamily="2" charset="2"/>
              <a:buChar char="ü"/>
            </a:pPr>
            <a:r>
              <a:rPr lang="lv-LV" sz="2600" dirty="0"/>
              <a:t>Komisijai pieņemot lēmumu par to, ka bakalaura darbā ir plaģiātisms, students netiek pielaists aizstāvēšanai un nespēj pabeigt studijas</a:t>
            </a:r>
          </a:p>
          <a:p>
            <a:endParaRPr lang="en-GB" dirty="0"/>
          </a:p>
        </p:txBody>
      </p:sp>
    </p:spTree>
    <p:extLst>
      <p:ext uri="{BB962C8B-B14F-4D97-AF65-F5344CB8AC3E}">
        <p14:creationId xmlns:p14="http://schemas.microsoft.com/office/powerpoint/2010/main" val="15325347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7FD60C8-93ED-7515-5A2F-4483973F35C1}"/>
              </a:ext>
            </a:extLst>
          </p:cNvPr>
          <p:cNvSpPr>
            <a:spLocks noGrp="1"/>
          </p:cNvSpPr>
          <p:nvPr>
            <p:ph type="sldNum" sz="quarter" idx="4"/>
          </p:nvPr>
        </p:nvSpPr>
        <p:spPr/>
        <p:txBody>
          <a:bodyPr/>
          <a:lstStyle/>
          <a:p>
            <a:r>
              <a:rPr lang="en-US"/>
              <a:t>Rīgas Tehniskā universitāte</a:t>
            </a:r>
            <a:endParaRPr lang="en-US" dirty="0"/>
          </a:p>
        </p:txBody>
      </p:sp>
      <p:sp>
        <p:nvSpPr>
          <p:cNvPr id="5" name="Title 4">
            <a:extLst>
              <a:ext uri="{FF2B5EF4-FFF2-40B4-BE49-F238E27FC236}">
                <a16:creationId xmlns:a16="http://schemas.microsoft.com/office/drawing/2014/main" id="{422E59C8-FC66-F713-A9A8-62B17C0924B7}"/>
              </a:ext>
            </a:extLst>
          </p:cNvPr>
          <p:cNvSpPr>
            <a:spLocks noGrp="1"/>
          </p:cNvSpPr>
          <p:nvPr>
            <p:ph type="title"/>
          </p:nvPr>
        </p:nvSpPr>
        <p:spPr>
          <a:xfrm>
            <a:off x="609600" y="363965"/>
            <a:ext cx="10972800" cy="770685"/>
          </a:xfrm>
        </p:spPr>
        <p:txBody>
          <a:bodyPr/>
          <a:lstStyle/>
          <a:p>
            <a:r>
              <a:rPr lang="lv-LV" dirty="0"/>
              <a:t>Visbiežāk pieļautās kļūdas</a:t>
            </a:r>
            <a:endParaRPr lang="en-GB" dirty="0"/>
          </a:p>
        </p:txBody>
      </p:sp>
      <p:sp>
        <p:nvSpPr>
          <p:cNvPr id="6" name="Content Placeholder 5">
            <a:extLst>
              <a:ext uri="{FF2B5EF4-FFF2-40B4-BE49-F238E27FC236}">
                <a16:creationId xmlns:a16="http://schemas.microsoft.com/office/drawing/2014/main" id="{8032CE55-2864-6938-DE24-D8CF11612E71}"/>
              </a:ext>
            </a:extLst>
          </p:cNvPr>
          <p:cNvSpPr>
            <a:spLocks noGrp="1"/>
          </p:cNvSpPr>
          <p:nvPr>
            <p:ph idx="1"/>
          </p:nvPr>
        </p:nvSpPr>
        <p:spPr>
          <a:xfrm>
            <a:off x="609600" y="1453931"/>
            <a:ext cx="11358880" cy="4818811"/>
          </a:xfrm>
        </p:spPr>
        <p:txBody>
          <a:bodyPr>
            <a:noAutofit/>
          </a:bodyPr>
          <a:lstStyle/>
          <a:p>
            <a:pPr>
              <a:spcBef>
                <a:spcPts val="1200"/>
              </a:spcBef>
              <a:buFont typeface="Wingdings" panose="05000000000000000000" pitchFamily="2" charset="2"/>
              <a:buChar char="ü"/>
            </a:pPr>
            <a:r>
              <a:rPr lang="lv-LV" dirty="0"/>
              <a:t>Zemāk ir uzskaitītas kļūdas, kuras var tikt uzskatītas par akadēmiskā godīguma pārkāpumu:</a:t>
            </a:r>
          </a:p>
          <a:p>
            <a:pPr marL="811213" indent="-457200">
              <a:spcBef>
                <a:spcPts val="1200"/>
              </a:spcBef>
              <a:buFont typeface="Wingdings" panose="05000000000000000000" pitchFamily="2" charset="2"/>
              <a:buChar char="§"/>
            </a:pPr>
            <a:r>
              <a:rPr lang="lv-LV" dirty="0"/>
              <a:t>Darbā ir iekopēti lielie teksta fragmenti no viena vai dažiem informācijas avotiem, uz avotiem atsaucoties (apkopojuma trūkums)</a:t>
            </a:r>
          </a:p>
          <a:p>
            <a:pPr marL="811213" indent="-457200">
              <a:spcBef>
                <a:spcPts val="1200"/>
              </a:spcBef>
              <a:buFont typeface="Wingdings" panose="05000000000000000000" pitchFamily="2" charset="2"/>
              <a:buChar char="§"/>
            </a:pPr>
            <a:r>
              <a:rPr lang="lv-LV" dirty="0"/>
              <a:t>Atsauces pamatā ir dotas paragrāfa vai vairāku paragrāfu beigās (apkopojuma trūkums)</a:t>
            </a:r>
          </a:p>
          <a:p>
            <a:pPr marL="811213" indent="-457200">
              <a:spcBef>
                <a:spcPts val="1200"/>
              </a:spcBef>
              <a:buFont typeface="Wingdings" panose="05000000000000000000" pitchFamily="2" charset="2"/>
              <a:buChar char="§"/>
            </a:pPr>
            <a:r>
              <a:rPr lang="lv-LV" dirty="0"/>
              <a:t>Darbā ir burtiska teksta kopija no kāda informācijas avota kopā ar atsaucēm, kas tajā tekstā ir izmantotas</a:t>
            </a:r>
          </a:p>
          <a:p>
            <a:pPr marL="811213" indent="-457200">
              <a:spcBef>
                <a:spcPts val="1200"/>
              </a:spcBef>
              <a:buFont typeface="Wingdings" panose="05000000000000000000" pitchFamily="2" charset="2"/>
              <a:buChar char="§"/>
            </a:pPr>
            <a:r>
              <a:rPr lang="lv-LV" dirty="0"/>
              <a:t>Darbā ir ievietotas viltus atsauces uz avotiem, no kuriem teksts nemaz netika paņemts</a:t>
            </a:r>
          </a:p>
          <a:p>
            <a:pPr marL="811213" indent="-457200">
              <a:spcBef>
                <a:spcPts val="1200"/>
              </a:spcBef>
              <a:buFont typeface="Wingdings" panose="05000000000000000000" pitchFamily="2" charset="2"/>
              <a:buChar char="§"/>
            </a:pPr>
            <a:r>
              <a:rPr lang="lv-LV" dirty="0"/>
              <a:t>Darbā ir ievietots no kāda informācijas avota pārņemtais teksts, kas ir apstrādāts ar parafrāzēšanas rīkiem</a:t>
            </a:r>
          </a:p>
          <a:p>
            <a:pPr marL="811213" indent="-457200">
              <a:spcBef>
                <a:spcPts val="1200"/>
              </a:spcBef>
              <a:buFont typeface="Wingdings" panose="05000000000000000000" pitchFamily="2" charset="2"/>
              <a:buChar char="§"/>
            </a:pPr>
            <a:r>
              <a:rPr lang="lv-LV" dirty="0"/>
              <a:t>Students uzdod cita autora veidoto risinājumu par savējo</a:t>
            </a:r>
          </a:p>
          <a:p>
            <a:pPr marL="811213" indent="-457200">
              <a:spcBef>
                <a:spcPts val="1200"/>
              </a:spcBef>
              <a:buFont typeface="Wingdings" panose="05000000000000000000" pitchFamily="2" charset="2"/>
              <a:buChar char="§"/>
            </a:pPr>
            <a:r>
              <a:rPr lang="lv-LV" dirty="0"/>
              <a:t>Students vilto vai izdomā pētījuma rezultātus vai datus</a:t>
            </a:r>
          </a:p>
          <a:p>
            <a:pPr marL="811213" indent="-457200">
              <a:spcBef>
                <a:spcPts val="1200"/>
              </a:spcBef>
              <a:buFont typeface="Wingdings" panose="05000000000000000000" pitchFamily="2" charset="2"/>
              <a:buChar char="§"/>
            </a:pPr>
            <a:r>
              <a:rPr lang="lv-LV" dirty="0"/>
              <a:t>un citas</a:t>
            </a:r>
            <a:endParaRPr lang="en-GB" dirty="0"/>
          </a:p>
        </p:txBody>
      </p:sp>
    </p:spTree>
    <p:extLst>
      <p:ext uri="{BB962C8B-B14F-4D97-AF65-F5344CB8AC3E}">
        <p14:creationId xmlns:p14="http://schemas.microsoft.com/office/powerpoint/2010/main" val="1777858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p:txBody>
          <a:bodyPr/>
          <a:lstStyle/>
          <a:p>
            <a:r>
              <a:rPr lang="lv-LV" dirty="0"/>
              <a:t>Pētījuma metodes</a:t>
            </a:r>
            <a:endParaRPr lang="en-GB" dirty="0"/>
          </a:p>
        </p:txBody>
      </p:sp>
    </p:spTree>
    <p:extLst>
      <p:ext uri="{BB962C8B-B14F-4D97-AF65-F5344CB8AC3E}">
        <p14:creationId xmlns:p14="http://schemas.microsoft.com/office/powerpoint/2010/main" val="543779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AD5B67-3A78-22D5-4DED-4289FC677A92}"/>
              </a:ext>
            </a:extLst>
          </p:cNvPr>
          <p:cNvSpPr>
            <a:spLocks noGrp="1"/>
          </p:cNvSpPr>
          <p:nvPr>
            <p:ph idx="1"/>
          </p:nvPr>
        </p:nvSpPr>
        <p:spPr>
          <a:xfrm>
            <a:off x="402336" y="377952"/>
            <a:ext cx="11558016" cy="5894791"/>
          </a:xfrm>
        </p:spPr>
        <p:txBody>
          <a:bodyPr>
            <a:noAutofit/>
          </a:bodyPr>
          <a:lstStyle/>
          <a:p>
            <a:pPr>
              <a:spcBef>
                <a:spcPts val="1200"/>
              </a:spcBef>
              <a:buFont typeface="Wingdings" panose="05000000000000000000" pitchFamily="2" charset="2"/>
              <a:buChar char="ü"/>
            </a:pPr>
            <a:r>
              <a:rPr lang="lv-LV" sz="2800" dirty="0">
                <a:latin typeface="+mn-lt"/>
              </a:rPr>
              <a:t>Jebkurš pētījums tiek īstenots, pamatojoties uz pētījuma metodoloģiju</a:t>
            </a:r>
          </a:p>
          <a:p>
            <a:pPr>
              <a:spcBef>
                <a:spcPts val="1200"/>
              </a:spcBef>
              <a:buFont typeface="Wingdings" panose="05000000000000000000" pitchFamily="2" charset="2"/>
              <a:buChar char="ü"/>
            </a:pPr>
            <a:r>
              <a:rPr lang="lv-LV" sz="2800" b="1" dirty="0">
                <a:latin typeface="+mn-lt"/>
              </a:rPr>
              <a:t>Pētījuma metodoloģija </a:t>
            </a:r>
            <a:r>
              <a:rPr lang="lv-LV" sz="2800" dirty="0">
                <a:latin typeface="+mn-lt"/>
              </a:rPr>
              <a:t>nosaka, kā tieši pētījums tiks veikts, lai sasniegtu definēto pētījuma mērķi, realizētu pētījuma uzdevumus un iegūtu ticamus rezultātus</a:t>
            </a:r>
          </a:p>
          <a:p>
            <a:pPr>
              <a:spcBef>
                <a:spcPts val="1200"/>
              </a:spcBef>
              <a:buFont typeface="Wingdings" panose="05000000000000000000" pitchFamily="2" charset="2"/>
              <a:buChar char="ü"/>
            </a:pPr>
            <a:r>
              <a:rPr lang="lv-LV" sz="2800" dirty="0">
                <a:latin typeface="+mn-lt"/>
              </a:rPr>
              <a:t>Tādējādi pētījuma metodoloģija nosaka pētījuma īstenošanas laika aspektus un veicamo darbu secību, paņēmienus datu iegūšanai un apstrādei un citus aspektus</a:t>
            </a:r>
          </a:p>
          <a:p>
            <a:pPr>
              <a:spcBef>
                <a:spcPts val="1200"/>
              </a:spcBef>
              <a:buFont typeface="Wingdings" panose="05000000000000000000" pitchFamily="2" charset="2"/>
              <a:buChar char="ü"/>
            </a:pPr>
            <a:r>
              <a:rPr lang="lv-LV" sz="2800" dirty="0">
                <a:latin typeface="+mn-lt"/>
              </a:rPr>
              <a:t>Pētījuma metodoloģija balstās uz pētījuma metožu izmantošanu</a:t>
            </a:r>
          </a:p>
          <a:p>
            <a:pPr>
              <a:spcBef>
                <a:spcPts val="1200"/>
              </a:spcBef>
              <a:buFont typeface="Wingdings" panose="05000000000000000000" pitchFamily="2" charset="2"/>
              <a:buChar char="ü"/>
            </a:pPr>
            <a:r>
              <a:rPr lang="lv-LV" sz="2800" b="1" dirty="0">
                <a:latin typeface="+mn-lt"/>
              </a:rPr>
              <a:t>Pētījuma metode </a:t>
            </a:r>
            <a:r>
              <a:rPr lang="lv-LV" sz="2800" dirty="0">
                <a:latin typeface="+mn-lt"/>
              </a:rPr>
              <a:t>ir paņēmiens, ar kura palīdzību iegūst liecības un datus, kas ļauj atklāt izpētes objekta būtību un tādējādi sasniegtu pētījuma mērķi</a:t>
            </a:r>
          </a:p>
        </p:txBody>
      </p:sp>
      <p:sp>
        <p:nvSpPr>
          <p:cNvPr id="4" name="Slide Number Placeholder 3">
            <a:extLst>
              <a:ext uri="{FF2B5EF4-FFF2-40B4-BE49-F238E27FC236}">
                <a16:creationId xmlns:a16="http://schemas.microsoft.com/office/drawing/2014/main" id="{8220401E-2DFB-AD5D-C110-544FB63D47CD}"/>
              </a:ext>
            </a:extLst>
          </p:cNvPr>
          <p:cNvSpPr>
            <a:spLocks noGrp="1"/>
          </p:cNvSpPr>
          <p:nvPr>
            <p:ph type="sldNum" sz="quarter" idx="4"/>
          </p:nvPr>
        </p:nvSpPr>
        <p:spPr/>
        <p:txBody>
          <a:bodyPr/>
          <a:lstStyle/>
          <a:p>
            <a:r>
              <a:rPr lang="en-US"/>
              <a:t>Rīgas Tehniskā universitāte</a:t>
            </a:r>
            <a:endParaRPr lang="en-US" dirty="0"/>
          </a:p>
        </p:txBody>
      </p:sp>
    </p:spTree>
    <p:extLst>
      <p:ext uri="{BB962C8B-B14F-4D97-AF65-F5344CB8AC3E}">
        <p14:creationId xmlns:p14="http://schemas.microsoft.com/office/powerpoint/2010/main" val="3977041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BBDB293-2C99-D919-9E8B-C19E8189B1B7}"/>
              </a:ext>
            </a:extLst>
          </p:cNvPr>
          <p:cNvSpPr>
            <a:spLocks noGrp="1"/>
          </p:cNvSpPr>
          <p:nvPr>
            <p:ph type="sldNum" sz="quarter" idx="4"/>
          </p:nvPr>
        </p:nvSpPr>
        <p:spPr/>
        <p:txBody>
          <a:bodyPr/>
          <a:lstStyle/>
          <a:p>
            <a:r>
              <a:rPr lang="en-US"/>
              <a:t>Rīgas Tehniskā universitāte</a:t>
            </a:r>
            <a:endParaRPr lang="en-US" dirty="0"/>
          </a:p>
        </p:txBody>
      </p:sp>
      <p:sp>
        <p:nvSpPr>
          <p:cNvPr id="25" name="TextBox 24">
            <a:extLst>
              <a:ext uri="{FF2B5EF4-FFF2-40B4-BE49-F238E27FC236}">
                <a16:creationId xmlns:a16="http://schemas.microsoft.com/office/drawing/2014/main" id="{AB80A316-9531-CE76-D12F-EAD74C68E318}"/>
              </a:ext>
            </a:extLst>
          </p:cNvPr>
          <p:cNvSpPr txBox="1"/>
          <p:nvPr/>
        </p:nvSpPr>
        <p:spPr>
          <a:xfrm>
            <a:off x="355604" y="215215"/>
            <a:ext cx="3844110" cy="461665"/>
          </a:xfrm>
          <a:prstGeom prst="rect">
            <a:avLst/>
          </a:prstGeom>
          <a:noFill/>
        </p:spPr>
        <p:txBody>
          <a:bodyPr wrap="square">
            <a:spAutoFit/>
          </a:bodyPr>
          <a:lstStyle/>
          <a:p>
            <a:pPr algn="ctr"/>
            <a:r>
              <a:rPr lang="lv-LV" sz="2400" b="1" dirty="0">
                <a:solidFill>
                  <a:schemeClr val="accent2"/>
                </a:solidFill>
              </a:rPr>
              <a:t>Kvantitatīvās metodes</a:t>
            </a:r>
          </a:p>
        </p:txBody>
      </p:sp>
      <p:grpSp>
        <p:nvGrpSpPr>
          <p:cNvPr id="12" name="Group 11">
            <a:extLst>
              <a:ext uri="{FF2B5EF4-FFF2-40B4-BE49-F238E27FC236}">
                <a16:creationId xmlns:a16="http://schemas.microsoft.com/office/drawing/2014/main" id="{88D73721-DFF6-5308-3A75-E366D967F42D}"/>
              </a:ext>
            </a:extLst>
          </p:cNvPr>
          <p:cNvGrpSpPr/>
          <p:nvPr/>
        </p:nvGrpSpPr>
        <p:grpSpPr>
          <a:xfrm>
            <a:off x="4214190" y="656492"/>
            <a:ext cx="3751952" cy="5709018"/>
            <a:chOff x="4214190" y="1450602"/>
            <a:chExt cx="3751952" cy="4914907"/>
          </a:xfrm>
        </p:grpSpPr>
        <p:sp>
          <p:nvSpPr>
            <p:cNvPr id="3" name="Rectangle: Rounded Corners 2">
              <a:extLst>
                <a:ext uri="{FF2B5EF4-FFF2-40B4-BE49-F238E27FC236}">
                  <a16:creationId xmlns:a16="http://schemas.microsoft.com/office/drawing/2014/main" id="{65E239EE-83BD-8069-9EEB-FB6CE57FBF36}"/>
                </a:ext>
              </a:extLst>
            </p:cNvPr>
            <p:cNvSpPr/>
            <p:nvPr/>
          </p:nvSpPr>
          <p:spPr>
            <a:xfrm>
              <a:off x="5148289" y="1563757"/>
              <a:ext cx="1895421" cy="4708986"/>
            </a:xfrm>
            <a:prstGeom prst="round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Pētījuma metodes</a:t>
              </a:r>
              <a:endParaRPr lang="en-GB" sz="2200" dirty="0"/>
            </a:p>
          </p:txBody>
        </p:sp>
        <p:grpSp>
          <p:nvGrpSpPr>
            <p:cNvPr id="28" name="Group 27">
              <a:extLst>
                <a:ext uri="{FF2B5EF4-FFF2-40B4-BE49-F238E27FC236}">
                  <a16:creationId xmlns:a16="http://schemas.microsoft.com/office/drawing/2014/main" id="{B123D239-37BD-A29B-D92D-6C943A2F1756}"/>
                </a:ext>
              </a:extLst>
            </p:cNvPr>
            <p:cNvGrpSpPr/>
            <p:nvPr/>
          </p:nvGrpSpPr>
          <p:grpSpPr>
            <a:xfrm>
              <a:off x="4214190" y="1470991"/>
              <a:ext cx="907955" cy="4894518"/>
              <a:chOff x="3617843" y="1470991"/>
              <a:chExt cx="1530446" cy="4894518"/>
            </a:xfrm>
          </p:grpSpPr>
          <p:cxnSp>
            <p:nvCxnSpPr>
              <p:cNvPr id="15" name="Straight Connector 14">
                <a:extLst>
                  <a:ext uri="{FF2B5EF4-FFF2-40B4-BE49-F238E27FC236}">
                    <a16:creationId xmlns:a16="http://schemas.microsoft.com/office/drawing/2014/main" id="{EBEBBF29-E13D-BA70-5BE8-BD82D67B3375}"/>
                  </a:ext>
                </a:extLst>
              </p:cNvPr>
              <p:cNvCxnSpPr>
                <a:stCxn id="3" idx="1"/>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894AA717-D487-BB04-EE7C-E54644FC898E}"/>
                  </a:ext>
                </a:extLst>
              </p:cNvPr>
              <p:cNvCxnSpPr>
                <a:cxnSpLocks/>
                <a:stCxn id="3" idx="1"/>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9" name="Group 28">
              <a:extLst>
                <a:ext uri="{FF2B5EF4-FFF2-40B4-BE49-F238E27FC236}">
                  <a16:creationId xmlns:a16="http://schemas.microsoft.com/office/drawing/2014/main" id="{792613B6-B070-60E3-3BD7-92FFD2690818}"/>
                </a:ext>
              </a:extLst>
            </p:cNvPr>
            <p:cNvGrpSpPr/>
            <p:nvPr/>
          </p:nvGrpSpPr>
          <p:grpSpPr>
            <a:xfrm rot="10800000">
              <a:off x="7058187" y="1450602"/>
              <a:ext cx="907955" cy="4894518"/>
              <a:chOff x="3617843" y="1470991"/>
              <a:chExt cx="1530446" cy="4894518"/>
            </a:xfrm>
          </p:grpSpPr>
          <p:cxnSp>
            <p:nvCxnSpPr>
              <p:cNvPr id="30" name="Straight Connector 29">
                <a:extLst>
                  <a:ext uri="{FF2B5EF4-FFF2-40B4-BE49-F238E27FC236}">
                    <a16:creationId xmlns:a16="http://schemas.microsoft.com/office/drawing/2014/main" id="{70AE71EC-78B8-8B5D-6370-19F10C654C33}"/>
                  </a:ext>
                </a:extLst>
              </p:cNvPr>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970F236B-0752-0B40-0EC8-7ED69AB3A0C6}"/>
                  </a:ext>
                </a:extLst>
              </p:cNvPr>
              <p:cNvCxnSpPr>
                <a:cxnSpLocks/>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33" name="TextBox 32">
            <a:extLst>
              <a:ext uri="{FF2B5EF4-FFF2-40B4-BE49-F238E27FC236}">
                <a16:creationId xmlns:a16="http://schemas.microsoft.com/office/drawing/2014/main" id="{B932FC11-5A64-5226-2561-D73A9F325110}"/>
              </a:ext>
            </a:extLst>
          </p:cNvPr>
          <p:cNvSpPr txBox="1"/>
          <p:nvPr/>
        </p:nvSpPr>
        <p:spPr>
          <a:xfrm>
            <a:off x="7966142" y="194826"/>
            <a:ext cx="4035458" cy="461665"/>
          </a:xfrm>
          <a:prstGeom prst="rect">
            <a:avLst/>
          </a:prstGeom>
          <a:noFill/>
        </p:spPr>
        <p:txBody>
          <a:bodyPr wrap="square">
            <a:spAutoFit/>
          </a:bodyPr>
          <a:lstStyle/>
          <a:p>
            <a:pPr algn="ctr"/>
            <a:r>
              <a:rPr lang="lv-LV" sz="2400" b="1" dirty="0">
                <a:solidFill>
                  <a:schemeClr val="accent3"/>
                </a:solidFill>
              </a:rPr>
              <a:t>Kvalitatīvās metodes</a:t>
            </a:r>
          </a:p>
        </p:txBody>
      </p:sp>
      <p:sp>
        <p:nvSpPr>
          <p:cNvPr id="8" name="TextBox 7">
            <a:extLst>
              <a:ext uri="{FF2B5EF4-FFF2-40B4-BE49-F238E27FC236}">
                <a16:creationId xmlns:a16="http://schemas.microsoft.com/office/drawing/2014/main" id="{852FDC97-B74B-D517-10FD-8845CCF4C565}"/>
              </a:ext>
            </a:extLst>
          </p:cNvPr>
          <p:cNvSpPr txBox="1"/>
          <p:nvPr/>
        </p:nvSpPr>
        <p:spPr>
          <a:xfrm>
            <a:off x="355604" y="1459230"/>
            <a:ext cx="4161620" cy="3939540"/>
          </a:xfrm>
          <a:prstGeom prst="rect">
            <a:avLst/>
          </a:prstGeom>
          <a:noFill/>
        </p:spPr>
        <p:txBody>
          <a:bodyPr wrap="square">
            <a:spAutoFit/>
          </a:bodyPr>
          <a:lstStyle/>
          <a:p>
            <a:pPr marL="285750" indent="-285750">
              <a:spcAft>
                <a:spcPts val="1200"/>
              </a:spcAft>
              <a:buFont typeface="Wingdings" panose="05000000000000000000" pitchFamily="2" charset="2"/>
              <a:buChar char="ü"/>
            </a:pPr>
            <a:r>
              <a:rPr lang="lv-LV" sz="2200" dirty="0"/>
              <a:t>Meklē atbildes uz jautājumiem "Cik daudz...?" un "Cik bieži...?"</a:t>
            </a:r>
          </a:p>
          <a:p>
            <a:pPr marL="285750" indent="-285750">
              <a:spcAft>
                <a:spcPts val="1200"/>
              </a:spcAft>
              <a:buFont typeface="Wingdings" panose="05000000000000000000" pitchFamily="2" charset="2"/>
              <a:buChar char="ü"/>
            </a:pPr>
            <a:r>
              <a:rPr lang="lv-LV" sz="2200" dirty="0"/>
              <a:t>Palīdz atklāt faktus par izpētes objektu un izskaidrot likumsakarības starp tiem</a:t>
            </a:r>
          </a:p>
          <a:p>
            <a:pPr marL="285750" indent="-285750">
              <a:spcAft>
                <a:spcPts val="1200"/>
              </a:spcAft>
              <a:buFont typeface="Wingdings" panose="05000000000000000000" pitchFamily="2" charset="2"/>
              <a:buChar char="ü"/>
            </a:pPr>
            <a:r>
              <a:rPr lang="lv-LV" sz="2200" dirty="0"/>
              <a:t>Parasti tiek savākti skaitliskie dati</a:t>
            </a:r>
          </a:p>
          <a:p>
            <a:pPr marL="285750" indent="-285750">
              <a:spcAft>
                <a:spcPts val="1200"/>
              </a:spcAft>
              <a:buFont typeface="Wingdings" panose="05000000000000000000" pitchFamily="2" charset="2"/>
              <a:buChar char="ü"/>
            </a:pPr>
            <a:r>
              <a:rPr lang="lv-LV" sz="2200" dirty="0"/>
              <a:t>Objektīvu datu vākšana, veicot mērījumus</a:t>
            </a:r>
          </a:p>
        </p:txBody>
      </p:sp>
      <p:sp>
        <p:nvSpPr>
          <p:cNvPr id="11" name="TextBox 10">
            <a:extLst>
              <a:ext uri="{FF2B5EF4-FFF2-40B4-BE49-F238E27FC236}">
                <a16:creationId xmlns:a16="http://schemas.microsoft.com/office/drawing/2014/main" id="{87973B54-6EBB-E551-1F29-E892756E7990}"/>
              </a:ext>
            </a:extLst>
          </p:cNvPr>
          <p:cNvSpPr txBox="1"/>
          <p:nvPr/>
        </p:nvSpPr>
        <p:spPr>
          <a:xfrm>
            <a:off x="7805865" y="1136975"/>
            <a:ext cx="4192635" cy="4724370"/>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lv-LV" sz="2200" dirty="0"/>
              <a:t>Meklē atbildes uz jautājumiem "Kāpēc...?" un "Kā...?"</a:t>
            </a:r>
          </a:p>
          <a:p>
            <a:pPr marL="285750" indent="-285750">
              <a:spcBef>
                <a:spcPts val="600"/>
              </a:spcBef>
              <a:buFont typeface="Wingdings" panose="05000000000000000000" pitchFamily="2" charset="2"/>
              <a:buChar char="ü"/>
            </a:pPr>
            <a:r>
              <a:rPr lang="lv-LV" sz="2200" dirty="0"/>
              <a:t>Palīdz izprast izpētes objektu no noteiktas perspektīvas vai skatupunkta</a:t>
            </a:r>
          </a:p>
          <a:p>
            <a:pPr marL="285750" indent="-285750">
              <a:spcBef>
                <a:spcPts val="600"/>
              </a:spcBef>
              <a:buFont typeface="Wingdings" panose="05000000000000000000" pitchFamily="2" charset="2"/>
              <a:buChar char="ü"/>
            </a:pPr>
            <a:r>
              <a:rPr lang="lv-LV" sz="2200" dirty="0"/>
              <a:t>Dati parasti tiek savākti vārdu vai grafisko objektu veidā caur novērošanu un viedokļu fiksēšanu</a:t>
            </a:r>
          </a:p>
          <a:p>
            <a:pPr marL="285750" indent="-285750">
              <a:spcBef>
                <a:spcPts val="600"/>
              </a:spcBef>
              <a:buFont typeface="Wingdings" panose="05000000000000000000" pitchFamily="2" charset="2"/>
              <a:buChar char="ü"/>
            </a:pPr>
            <a:r>
              <a:rPr lang="lv-LV" sz="2200" dirty="0"/>
              <a:t>Subjektīvu datu vākšana (viedokļi, pieņēmumi, mērķi, ieskati, vērtības un motīvi)</a:t>
            </a:r>
          </a:p>
        </p:txBody>
      </p:sp>
    </p:spTree>
    <p:extLst>
      <p:ext uri="{BB962C8B-B14F-4D97-AF65-F5344CB8AC3E}">
        <p14:creationId xmlns:p14="http://schemas.microsoft.com/office/powerpoint/2010/main" val="2917127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BBDB293-2C99-D919-9E8B-C19E8189B1B7}"/>
              </a:ext>
            </a:extLst>
          </p:cNvPr>
          <p:cNvSpPr>
            <a:spLocks noGrp="1"/>
          </p:cNvSpPr>
          <p:nvPr>
            <p:ph type="sldNum" sz="quarter" idx="4"/>
          </p:nvPr>
        </p:nvSpPr>
        <p:spPr/>
        <p:txBody>
          <a:bodyPr/>
          <a:lstStyle/>
          <a:p>
            <a:r>
              <a:rPr lang="en-US"/>
              <a:t>Rīgas Tehniskā universitāte</a:t>
            </a:r>
            <a:endParaRPr lang="en-US" dirty="0"/>
          </a:p>
        </p:txBody>
      </p:sp>
      <p:sp>
        <p:nvSpPr>
          <p:cNvPr id="25" name="TextBox 24">
            <a:extLst>
              <a:ext uri="{FF2B5EF4-FFF2-40B4-BE49-F238E27FC236}">
                <a16:creationId xmlns:a16="http://schemas.microsoft.com/office/drawing/2014/main" id="{AB80A316-9531-CE76-D12F-EAD74C68E318}"/>
              </a:ext>
            </a:extLst>
          </p:cNvPr>
          <p:cNvSpPr txBox="1"/>
          <p:nvPr/>
        </p:nvSpPr>
        <p:spPr>
          <a:xfrm>
            <a:off x="355604" y="215215"/>
            <a:ext cx="3844110" cy="461665"/>
          </a:xfrm>
          <a:prstGeom prst="rect">
            <a:avLst/>
          </a:prstGeom>
          <a:noFill/>
        </p:spPr>
        <p:txBody>
          <a:bodyPr wrap="square">
            <a:spAutoFit/>
          </a:bodyPr>
          <a:lstStyle/>
          <a:p>
            <a:pPr algn="ctr"/>
            <a:r>
              <a:rPr lang="lv-LV" sz="2400" b="1" dirty="0">
                <a:solidFill>
                  <a:schemeClr val="accent2"/>
                </a:solidFill>
              </a:rPr>
              <a:t>Kvantitatīvās metodes</a:t>
            </a:r>
          </a:p>
        </p:txBody>
      </p:sp>
      <p:grpSp>
        <p:nvGrpSpPr>
          <p:cNvPr id="12" name="Group 11">
            <a:extLst>
              <a:ext uri="{FF2B5EF4-FFF2-40B4-BE49-F238E27FC236}">
                <a16:creationId xmlns:a16="http://schemas.microsoft.com/office/drawing/2014/main" id="{88D73721-DFF6-5308-3A75-E366D967F42D}"/>
              </a:ext>
            </a:extLst>
          </p:cNvPr>
          <p:cNvGrpSpPr/>
          <p:nvPr/>
        </p:nvGrpSpPr>
        <p:grpSpPr>
          <a:xfrm>
            <a:off x="4214190" y="656492"/>
            <a:ext cx="3751952" cy="5709018"/>
            <a:chOff x="4214190" y="1450602"/>
            <a:chExt cx="3751952" cy="4914907"/>
          </a:xfrm>
        </p:grpSpPr>
        <p:sp>
          <p:nvSpPr>
            <p:cNvPr id="3" name="Rectangle: Rounded Corners 2">
              <a:extLst>
                <a:ext uri="{FF2B5EF4-FFF2-40B4-BE49-F238E27FC236}">
                  <a16:creationId xmlns:a16="http://schemas.microsoft.com/office/drawing/2014/main" id="{65E239EE-83BD-8069-9EEB-FB6CE57FBF36}"/>
                </a:ext>
              </a:extLst>
            </p:cNvPr>
            <p:cNvSpPr/>
            <p:nvPr/>
          </p:nvSpPr>
          <p:spPr>
            <a:xfrm>
              <a:off x="5148289" y="1563757"/>
              <a:ext cx="1895421" cy="4708986"/>
            </a:xfrm>
            <a:prstGeom prst="round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2200" dirty="0"/>
                <a:t>Pētījuma metodes</a:t>
              </a:r>
              <a:endParaRPr lang="en-GB" sz="2200" dirty="0"/>
            </a:p>
          </p:txBody>
        </p:sp>
        <p:grpSp>
          <p:nvGrpSpPr>
            <p:cNvPr id="28" name="Group 27">
              <a:extLst>
                <a:ext uri="{FF2B5EF4-FFF2-40B4-BE49-F238E27FC236}">
                  <a16:creationId xmlns:a16="http://schemas.microsoft.com/office/drawing/2014/main" id="{B123D239-37BD-A29B-D92D-6C943A2F1756}"/>
                </a:ext>
              </a:extLst>
            </p:cNvPr>
            <p:cNvGrpSpPr/>
            <p:nvPr/>
          </p:nvGrpSpPr>
          <p:grpSpPr>
            <a:xfrm>
              <a:off x="4214190" y="1470991"/>
              <a:ext cx="907955" cy="4894518"/>
              <a:chOff x="3617843" y="1470991"/>
              <a:chExt cx="1530446" cy="4894518"/>
            </a:xfrm>
          </p:grpSpPr>
          <p:cxnSp>
            <p:nvCxnSpPr>
              <p:cNvPr id="15" name="Straight Connector 14">
                <a:extLst>
                  <a:ext uri="{FF2B5EF4-FFF2-40B4-BE49-F238E27FC236}">
                    <a16:creationId xmlns:a16="http://schemas.microsoft.com/office/drawing/2014/main" id="{EBEBBF29-E13D-BA70-5BE8-BD82D67B3375}"/>
                  </a:ext>
                </a:extLst>
              </p:cNvPr>
              <p:cNvCxnSpPr>
                <a:stCxn id="3" idx="1"/>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894AA717-D487-BB04-EE7C-E54644FC898E}"/>
                  </a:ext>
                </a:extLst>
              </p:cNvPr>
              <p:cNvCxnSpPr>
                <a:cxnSpLocks/>
                <a:stCxn id="3" idx="1"/>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9" name="Group 28">
              <a:extLst>
                <a:ext uri="{FF2B5EF4-FFF2-40B4-BE49-F238E27FC236}">
                  <a16:creationId xmlns:a16="http://schemas.microsoft.com/office/drawing/2014/main" id="{792613B6-B070-60E3-3BD7-92FFD2690818}"/>
                </a:ext>
              </a:extLst>
            </p:cNvPr>
            <p:cNvGrpSpPr/>
            <p:nvPr/>
          </p:nvGrpSpPr>
          <p:grpSpPr>
            <a:xfrm rot="10800000">
              <a:off x="7058187" y="1450602"/>
              <a:ext cx="907955" cy="4894518"/>
              <a:chOff x="3617843" y="1470991"/>
              <a:chExt cx="1530446" cy="4894518"/>
            </a:xfrm>
          </p:grpSpPr>
          <p:cxnSp>
            <p:nvCxnSpPr>
              <p:cNvPr id="30" name="Straight Connector 29">
                <a:extLst>
                  <a:ext uri="{FF2B5EF4-FFF2-40B4-BE49-F238E27FC236}">
                    <a16:creationId xmlns:a16="http://schemas.microsoft.com/office/drawing/2014/main" id="{70AE71EC-78B8-8B5D-6370-19F10C654C33}"/>
                  </a:ext>
                </a:extLst>
              </p:cNvPr>
              <p:cNvCxnSpPr/>
              <p:nvPr/>
            </p:nvCxnSpPr>
            <p:spPr>
              <a:xfrm flipH="1" flipV="1">
                <a:off x="3617843" y="1470991"/>
                <a:ext cx="1530446" cy="2447259"/>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970F236B-0752-0B40-0EC8-7ED69AB3A0C6}"/>
                  </a:ext>
                </a:extLst>
              </p:cNvPr>
              <p:cNvCxnSpPr>
                <a:cxnSpLocks/>
              </p:cNvCxnSpPr>
              <p:nvPr/>
            </p:nvCxnSpPr>
            <p:spPr>
              <a:xfrm flipH="1">
                <a:off x="3617843" y="3918250"/>
                <a:ext cx="1530446" cy="2447259"/>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33" name="TextBox 32">
            <a:extLst>
              <a:ext uri="{FF2B5EF4-FFF2-40B4-BE49-F238E27FC236}">
                <a16:creationId xmlns:a16="http://schemas.microsoft.com/office/drawing/2014/main" id="{B932FC11-5A64-5226-2561-D73A9F325110}"/>
              </a:ext>
            </a:extLst>
          </p:cNvPr>
          <p:cNvSpPr txBox="1"/>
          <p:nvPr/>
        </p:nvSpPr>
        <p:spPr>
          <a:xfrm>
            <a:off x="7966142" y="194826"/>
            <a:ext cx="4035458" cy="461665"/>
          </a:xfrm>
          <a:prstGeom prst="rect">
            <a:avLst/>
          </a:prstGeom>
          <a:noFill/>
        </p:spPr>
        <p:txBody>
          <a:bodyPr wrap="square">
            <a:spAutoFit/>
          </a:bodyPr>
          <a:lstStyle/>
          <a:p>
            <a:pPr algn="ctr"/>
            <a:r>
              <a:rPr lang="lv-LV" sz="2400" b="1" dirty="0">
                <a:solidFill>
                  <a:schemeClr val="accent3"/>
                </a:solidFill>
              </a:rPr>
              <a:t>Kvalitatīvās metodes</a:t>
            </a:r>
          </a:p>
        </p:txBody>
      </p:sp>
      <p:sp>
        <p:nvSpPr>
          <p:cNvPr id="8" name="TextBox 7">
            <a:extLst>
              <a:ext uri="{FF2B5EF4-FFF2-40B4-BE49-F238E27FC236}">
                <a16:creationId xmlns:a16="http://schemas.microsoft.com/office/drawing/2014/main" id="{852FDC97-B74B-D517-10FD-8845CCF4C565}"/>
              </a:ext>
            </a:extLst>
          </p:cNvPr>
          <p:cNvSpPr txBox="1"/>
          <p:nvPr/>
        </p:nvSpPr>
        <p:spPr>
          <a:xfrm>
            <a:off x="355604" y="2282190"/>
            <a:ext cx="4161620" cy="1908215"/>
          </a:xfrm>
          <a:prstGeom prst="rect">
            <a:avLst/>
          </a:prstGeom>
          <a:noFill/>
        </p:spPr>
        <p:txBody>
          <a:bodyPr wrap="square">
            <a:spAutoFit/>
          </a:bodyPr>
          <a:lstStyle/>
          <a:p>
            <a:pPr marL="285750" indent="-285750">
              <a:spcAft>
                <a:spcPts val="1200"/>
              </a:spcAft>
              <a:buFont typeface="Wingdings" panose="05000000000000000000" pitchFamily="2" charset="2"/>
              <a:buChar char="ü"/>
            </a:pPr>
            <a:r>
              <a:rPr lang="lv-LV" sz="2200" dirty="0"/>
              <a:t>Strukturētas intervijas</a:t>
            </a:r>
          </a:p>
          <a:p>
            <a:pPr marL="285750" indent="-285750">
              <a:spcAft>
                <a:spcPts val="1200"/>
              </a:spcAft>
              <a:buFont typeface="Wingdings" panose="05000000000000000000" pitchFamily="2" charset="2"/>
              <a:buChar char="ü"/>
            </a:pPr>
            <a:r>
              <a:rPr lang="lv-LV" sz="2200" dirty="0"/>
              <a:t>Strukturētas aptaujas</a:t>
            </a:r>
          </a:p>
          <a:p>
            <a:pPr marL="285750" indent="-285750">
              <a:spcAft>
                <a:spcPts val="1200"/>
              </a:spcAft>
              <a:buFont typeface="Wingdings" panose="05000000000000000000" pitchFamily="2" charset="2"/>
              <a:buChar char="ü"/>
            </a:pPr>
            <a:r>
              <a:rPr lang="lv-LV" sz="2200" dirty="0"/>
              <a:t>Eksperimenti</a:t>
            </a:r>
          </a:p>
          <a:p>
            <a:pPr marL="285750" indent="-285750">
              <a:spcAft>
                <a:spcPts val="1200"/>
              </a:spcAft>
              <a:buFont typeface="Wingdings" panose="05000000000000000000" pitchFamily="2" charset="2"/>
              <a:buChar char="ü"/>
            </a:pPr>
            <a:r>
              <a:rPr lang="lv-LV" sz="2200" dirty="0"/>
              <a:t>Korelācijas pētījumi</a:t>
            </a:r>
          </a:p>
        </p:txBody>
      </p:sp>
      <p:sp>
        <p:nvSpPr>
          <p:cNvPr id="11" name="TextBox 10">
            <a:extLst>
              <a:ext uri="{FF2B5EF4-FFF2-40B4-BE49-F238E27FC236}">
                <a16:creationId xmlns:a16="http://schemas.microsoft.com/office/drawing/2014/main" id="{87973B54-6EBB-E551-1F29-E892756E7990}"/>
              </a:ext>
            </a:extLst>
          </p:cNvPr>
          <p:cNvSpPr txBox="1"/>
          <p:nvPr/>
        </p:nvSpPr>
        <p:spPr>
          <a:xfrm>
            <a:off x="8151305" y="1939615"/>
            <a:ext cx="4192635" cy="3339376"/>
          </a:xfrm>
          <a:prstGeom prst="rect">
            <a:avLst/>
          </a:prstGeom>
          <a:noFill/>
        </p:spPr>
        <p:txBody>
          <a:bodyPr wrap="square">
            <a:spAutoFit/>
          </a:bodyPr>
          <a:lstStyle/>
          <a:p>
            <a:pPr marL="285750" indent="-285750">
              <a:spcBef>
                <a:spcPts val="600"/>
              </a:spcBef>
              <a:buFont typeface="Wingdings" panose="05000000000000000000" pitchFamily="2" charset="2"/>
              <a:buChar char="ü"/>
            </a:pPr>
            <a:r>
              <a:rPr lang="lv-LV" sz="2200" dirty="0"/>
              <a:t>Tieši novērojumi</a:t>
            </a:r>
          </a:p>
          <a:p>
            <a:pPr marL="285750" indent="-285750">
              <a:spcBef>
                <a:spcPts val="600"/>
              </a:spcBef>
              <a:buFont typeface="Wingdings" panose="05000000000000000000" pitchFamily="2" charset="2"/>
              <a:buChar char="ü"/>
            </a:pPr>
            <a:r>
              <a:rPr lang="lv-LV" sz="2200" dirty="0"/>
              <a:t>Fokusa grupas</a:t>
            </a:r>
          </a:p>
          <a:p>
            <a:pPr marL="285750" indent="-285750">
              <a:spcBef>
                <a:spcPts val="600"/>
              </a:spcBef>
              <a:buFont typeface="Wingdings" panose="05000000000000000000" pitchFamily="2" charset="2"/>
              <a:buChar char="ü"/>
            </a:pPr>
            <a:r>
              <a:rPr lang="lv-LV" sz="2200" dirty="0"/>
              <a:t>Aptaujas</a:t>
            </a:r>
          </a:p>
          <a:p>
            <a:pPr marL="285750" indent="-285750">
              <a:spcBef>
                <a:spcPts val="600"/>
              </a:spcBef>
              <a:buFont typeface="Wingdings" panose="05000000000000000000" pitchFamily="2" charset="2"/>
              <a:buChar char="ü"/>
            </a:pPr>
            <a:r>
              <a:rPr lang="lv-LV" sz="2200" dirty="0"/>
              <a:t>Nestrukturētas intervijas</a:t>
            </a:r>
          </a:p>
          <a:p>
            <a:pPr marL="285750" indent="-285750">
              <a:spcBef>
                <a:spcPts val="600"/>
              </a:spcBef>
              <a:buFont typeface="Wingdings" panose="05000000000000000000" pitchFamily="2" charset="2"/>
              <a:buChar char="ü"/>
            </a:pPr>
            <a:r>
              <a:rPr lang="lv-LV" sz="2200" dirty="0"/>
              <a:t>Nestrukturētas aptaujas</a:t>
            </a:r>
          </a:p>
          <a:p>
            <a:pPr marL="285750" indent="-285750">
              <a:spcBef>
                <a:spcPts val="600"/>
              </a:spcBef>
              <a:buFont typeface="Wingdings" panose="05000000000000000000" pitchFamily="2" charset="2"/>
              <a:buChar char="ü"/>
            </a:pPr>
            <a:r>
              <a:rPr lang="lv-LV" sz="2200" dirty="0"/>
              <a:t>Dokumentu analīze</a:t>
            </a:r>
          </a:p>
          <a:p>
            <a:pPr marL="285750" indent="-285750">
              <a:spcBef>
                <a:spcPts val="600"/>
              </a:spcBef>
              <a:buFont typeface="Wingdings" panose="05000000000000000000" pitchFamily="2" charset="2"/>
              <a:buChar char="ü"/>
            </a:pPr>
            <a:r>
              <a:rPr lang="lv-LV" sz="2200" dirty="0"/>
              <a:t>Situāciju analīze</a:t>
            </a:r>
          </a:p>
          <a:p>
            <a:pPr marL="285750" indent="-285750">
              <a:spcBef>
                <a:spcPts val="600"/>
              </a:spcBef>
              <a:buFont typeface="Wingdings" panose="05000000000000000000" pitchFamily="2" charset="2"/>
              <a:buChar char="ü"/>
            </a:pPr>
            <a:r>
              <a:rPr lang="lv-LV" sz="2200" dirty="0"/>
              <a:t>Lauku pētījumi</a:t>
            </a:r>
          </a:p>
        </p:txBody>
      </p:sp>
    </p:spTree>
    <p:extLst>
      <p:ext uri="{BB962C8B-B14F-4D97-AF65-F5344CB8AC3E}">
        <p14:creationId xmlns:p14="http://schemas.microsoft.com/office/powerpoint/2010/main" val="906246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AD5B67-3A78-22D5-4DED-4289FC677A92}"/>
              </a:ext>
            </a:extLst>
          </p:cNvPr>
          <p:cNvSpPr>
            <a:spLocks noGrp="1"/>
          </p:cNvSpPr>
          <p:nvPr>
            <p:ph idx="1"/>
          </p:nvPr>
        </p:nvSpPr>
        <p:spPr>
          <a:xfrm>
            <a:off x="402336" y="377952"/>
            <a:ext cx="11558016" cy="5894791"/>
          </a:xfrm>
        </p:spPr>
        <p:txBody>
          <a:bodyPr>
            <a:noAutofit/>
          </a:bodyPr>
          <a:lstStyle/>
          <a:p>
            <a:pPr>
              <a:spcBef>
                <a:spcPts val="1800"/>
              </a:spcBef>
              <a:buFont typeface="Wingdings" panose="05000000000000000000" pitchFamily="2" charset="2"/>
              <a:buChar char="ü"/>
            </a:pPr>
            <a:r>
              <a:rPr lang="lv-LV" sz="2800" dirty="0"/>
              <a:t>Pētījuma metožu ir ļoti daudz</a:t>
            </a:r>
          </a:p>
          <a:p>
            <a:pPr>
              <a:spcBef>
                <a:spcPts val="1800"/>
              </a:spcBef>
              <a:buFont typeface="Wingdings" panose="05000000000000000000" pitchFamily="2" charset="2"/>
              <a:buChar char="ü"/>
            </a:pPr>
            <a:r>
              <a:rPr lang="lv-LV" sz="2800" dirty="0"/>
              <a:t>Tipiski pētījumos tiek izmantotas vairākas metodes vienlaicīgi</a:t>
            </a:r>
          </a:p>
          <a:p>
            <a:pPr>
              <a:spcBef>
                <a:spcPts val="1800"/>
              </a:spcBef>
              <a:buFont typeface="Wingdings" panose="05000000000000000000" pitchFamily="2" charset="2"/>
              <a:buChar char="ü"/>
            </a:pPr>
            <a:r>
              <a:rPr lang="lv-LV" sz="2800" dirty="0"/>
              <a:t>Tālāk tiks doti tikai daži piemēri izplatītākajām metodēm, ko izmanto datorzinātnē</a:t>
            </a:r>
          </a:p>
          <a:p>
            <a:pPr>
              <a:spcBef>
                <a:spcPts val="1800"/>
              </a:spcBef>
              <a:buFont typeface="Wingdings" panose="05000000000000000000" pitchFamily="2" charset="2"/>
              <a:buChar char="ü"/>
            </a:pPr>
            <a:r>
              <a:rPr lang="lv-LV" sz="2800" dirty="0"/>
              <a:t>Taču ir jāņem vērā, ka tās nav visas iespējamas metodes</a:t>
            </a:r>
          </a:p>
          <a:p>
            <a:pPr>
              <a:spcBef>
                <a:spcPts val="1800"/>
              </a:spcBef>
              <a:buFont typeface="Wingdings" panose="05000000000000000000" pitchFamily="2" charset="2"/>
              <a:buChar char="ü"/>
            </a:pPr>
            <a:r>
              <a:rPr lang="lv-LV" sz="2800" dirty="0"/>
              <a:t>Lai saprastu, kādas metodes ir piemērotas bakalaura darbam, studentam ir ieteicams:</a:t>
            </a:r>
          </a:p>
          <a:p>
            <a:pPr marL="719138" indent="-365125">
              <a:spcBef>
                <a:spcPts val="1800"/>
              </a:spcBef>
              <a:buFont typeface="Arial" panose="020B0604020202020204" pitchFamily="34" charset="0"/>
              <a:buChar char="•"/>
            </a:pPr>
            <a:r>
              <a:rPr lang="lv-LV" sz="2800" dirty="0"/>
              <a:t>konsultēties ar bakalaura darba vadītāju</a:t>
            </a:r>
          </a:p>
          <a:p>
            <a:pPr marL="719138" indent="-365125">
              <a:spcBef>
                <a:spcPts val="1800"/>
              </a:spcBef>
              <a:buFont typeface="Arial" panose="020B0604020202020204" pitchFamily="34" charset="0"/>
              <a:buChar char="•"/>
            </a:pPr>
            <a:r>
              <a:rPr lang="lv-LV" sz="2800" dirty="0"/>
              <a:t>iegūt padziļināto informāciju, studējot literatūru par pētījuma metodēm</a:t>
            </a:r>
          </a:p>
        </p:txBody>
      </p:sp>
      <p:sp>
        <p:nvSpPr>
          <p:cNvPr id="4" name="Slide Number Placeholder 3">
            <a:extLst>
              <a:ext uri="{FF2B5EF4-FFF2-40B4-BE49-F238E27FC236}">
                <a16:creationId xmlns:a16="http://schemas.microsoft.com/office/drawing/2014/main" id="{8220401E-2DFB-AD5D-C110-544FB63D47CD}"/>
              </a:ext>
            </a:extLst>
          </p:cNvPr>
          <p:cNvSpPr>
            <a:spLocks noGrp="1"/>
          </p:cNvSpPr>
          <p:nvPr>
            <p:ph type="sldNum" sz="quarter" idx="4"/>
          </p:nvPr>
        </p:nvSpPr>
        <p:spPr/>
        <p:txBody>
          <a:bodyPr/>
          <a:lstStyle/>
          <a:p>
            <a:r>
              <a:rPr lang="en-US"/>
              <a:t>Rīgas Tehniskā universitāte</a:t>
            </a:r>
            <a:endParaRPr lang="en-US" dirty="0"/>
          </a:p>
        </p:txBody>
      </p:sp>
    </p:spTree>
    <p:extLst>
      <p:ext uri="{BB962C8B-B14F-4D97-AF65-F5344CB8AC3E}">
        <p14:creationId xmlns:p14="http://schemas.microsoft.com/office/powerpoint/2010/main" val="424144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8DF160-4D36-E9FB-BD3B-574EDF149E9B}"/>
              </a:ext>
            </a:extLst>
          </p:cNvPr>
          <p:cNvSpPr>
            <a:spLocks noGrp="1"/>
          </p:cNvSpPr>
          <p:nvPr>
            <p:ph type="title"/>
          </p:nvPr>
        </p:nvSpPr>
        <p:spPr>
          <a:xfrm>
            <a:off x="0" y="0"/>
            <a:ext cx="10972800" cy="770685"/>
          </a:xfrm>
        </p:spPr>
        <p:txBody>
          <a:bodyPr/>
          <a:lstStyle/>
          <a:p>
            <a:r>
              <a:rPr lang="lv-LV" dirty="0"/>
              <a:t>Bakalaura darbu veidojošās daļas</a:t>
            </a:r>
            <a:endParaRPr lang="en-GB" dirty="0"/>
          </a:p>
        </p:txBody>
      </p:sp>
      <p:sp>
        <p:nvSpPr>
          <p:cNvPr id="4" name="Slide Number Placeholder 3">
            <a:extLst>
              <a:ext uri="{FF2B5EF4-FFF2-40B4-BE49-F238E27FC236}">
                <a16:creationId xmlns:a16="http://schemas.microsoft.com/office/drawing/2014/main" id="{6D09F4E4-DD7F-9C1C-D671-38A5D5AD1969}"/>
              </a:ext>
            </a:extLst>
          </p:cNvPr>
          <p:cNvSpPr>
            <a:spLocks noGrp="1"/>
          </p:cNvSpPr>
          <p:nvPr>
            <p:ph type="sldNum" sz="quarter" idx="4"/>
          </p:nvPr>
        </p:nvSpPr>
        <p:spPr/>
        <p:txBody>
          <a:bodyPr/>
          <a:lstStyle/>
          <a:p>
            <a:r>
              <a:rPr lang="en-US"/>
              <a:t>Rīgas Tehniskā universitāte</a:t>
            </a:r>
            <a:endParaRPr lang="en-US" dirty="0"/>
          </a:p>
        </p:txBody>
      </p:sp>
      <p:graphicFrame>
        <p:nvGraphicFramePr>
          <p:cNvPr id="6" name="Table 6">
            <a:extLst>
              <a:ext uri="{FF2B5EF4-FFF2-40B4-BE49-F238E27FC236}">
                <a16:creationId xmlns:a16="http://schemas.microsoft.com/office/drawing/2014/main" id="{D0F83036-B2FA-1AC9-1635-8F6F94815A01}"/>
              </a:ext>
            </a:extLst>
          </p:cNvPr>
          <p:cNvGraphicFramePr>
            <a:graphicFrameLocks noGrp="1"/>
          </p:cNvGraphicFramePr>
          <p:nvPr>
            <p:extLst>
              <p:ext uri="{D42A27DB-BD31-4B8C-83A1-F6EECF244321}">
                <p14:modId xmlns:p14="http://schemas.microsoft.com/office/powerpoint/2010/main" val="1284720101"/>
              </p:ext>
            </p:extLst>
          </p:nvPr>
        </p:nvGraphicFramePr>
        <p:xfrm>
          <a:off x="0" y="706412"/>
          <a:ext cx="12192000" cy="6131560"/>
        </p:xfrm>
        <a:graphic>
          <a:graphicData uri="http://schemas.openxmlformats.org/drawingml/2006/table">
            <a:tbl>
              <a:tblPr firstRow="1" bandRow="1">
                <a:tableStyleId>{5C22544A-7EE6-4342-B048-85BDC9FD1C3A}</a:tableStyleId>
              </a:tblPr>
              <a:tblGrid>
                <a:gridCol w="3103370">
                  <a:extLst>
                    <a:ext uri="{9D8B030D-6E8A-4147-A177-3AD203B41FA5}">
                      <a16:colId xmlns:a16="http://schemas.microsoft.com/office/drawing/2014/main" val="2885641072"/>
                    </a:ext>
                  </a:extLst>
                </a:gridCol>
                <a:gridCol w="9088630">
                  <a:extLst>
                    <a:ext uri="{9D8B030D-6E8A-4147-A177-3AD203B41FA5}">
                      <a16:colId xmlns:a16="http://schemas.microsoft.com/office/drawing/2014/main" val="4249547867"/>
                    </a:ext>
                  </a:extLst>
                </a:gridCol>
              </a:tblGrid>
              <a:tr h="0">
                <a:tc>
                  <a:txBody>
                    <a:bodyPr/>
                    <a:lstStyle/>
                    <a:p>
                      <a:r>
                        <a:rPr lang="lv-LV" sz="1600" noProof="0"/>
                        <a:t>Daļa</a:t>
                      </a:r>
                    </a:p>
                  </a:txBody>
                  <a:tcPr/>
                </a:tc>
                <a:tc>
                  <a:txBody>
                    <a:bodyPr/>
                    <a:lstStyle/>
                    <a:p>
                      <a:r>
                        <a:rPr lang="lv-LV" sz="1600" noProof="0"/>
                        <a:t>Skaidrojums</a:t>
                      </a:r>
                    </a:p>
                  </a:txBody>
                  <a:tcPr/>
                </a:tc>
                <a:extLst>
                  <a:ext uri="{0D108BD9-81ED-4DB2-BD59-A6C34878D82A}">
                    <a16:rowId xmlns:a16="http://schemas.microsoft.com/office/drawing/2014/main" val="4012436898"/>
                  </a:ext>
                </a:extLst>
              </a:tr>
              <a:tr h="370840">
                <a:tc>
                  <a:txBody>
                    <a:bodyPr/>
                    <a:lstStyle/>
                    <a:p>
                      <a:r>
                        <a:rPr lang="lv-LV" sz="1600" noProof="0" dirty="0"/>
                        <a:t>Titullapa</a:t>
                      </a:r>
                    </a:p>
                  </a:txBody>
                  <a:tcPr anchor="ctr"/>
                </a:tc>
                <a:tc>
                  <a:txBody>
                    <a:bodyPr/>
                    <a:lstStyle/>
                    <a:p>
                      <a:r>
                        <a:rPr lang="lv-LV" sz="1600" noProof="0"/>
                        <a:t>Pamatinformācija par bakalaura darbu, tai ir pieejama veidne</a:t>
                      </a:r>
                    </a:p>
                  </a:txBody>
                  <a:tcPr/>
                </a:tc>
                <a:extLst>
                  <a:ext uri="{0D108BD9-81ED-4DB2-BD59-A6C34878D82A}">
                    <a16:rowId xmlns:a16="http://schemas.microsoft.com/office/drawing/2014/main" val="3286379797"/>
                  </a:ext>
                </a:extLst>
              </a:tr>
              <a:tr h="370840">
                <a:tc>
                  <a:txBody>
                    <a:bodyPr/>
                    <a:lstStyle/>
                    <a:p>
                      <a:r>
                        <a:rPr lang="lv-LV" sz="1600" noProof="0"/>
                        <a:t>Noslēguma darba izpildes lapa</a:t>
                      </a:r>
                    </a:p>
                  </a:txBody>
                  <a:tcPr anchor="ctr"/>
                </a:tc>
                <a:tc>
                  <a:txBody>
                    <a:bodyPr/>
                    <a:lstStyle/>
                    <a:p>
                      <a:r>
                        <a:rPr lang="lv-LV" sz="1600" noProof="0"/>
                        <a:t>Apliecinājums par bakalaura darba izstrādi, tai ir pieejama veidne</a:t>
                      </a:r>
                    </a:p>
                  </a:txBody>
                  <a:tcPr/>
                </a:tc>
                <a:extLst>
                  <a:ext uri="{0D108BD9-81ED-4DB2-BD59-A6C34878D82A}">
                    <a16:rowId xmlns:a16="http://schemas.microsoft.com/office/drawing/2014/main" val="4248050762"/>
                  </a:ext>
                </a:extLst>
              </a:tr>
              <a:tr h="370840">
                <a:tc>
                  <a:txBody>
                    <a:bodyPr/>
                    <a:lstStyle/>
                    <a:p>
                      <a:r>
                        <a:rPr lang="lv-LV" sz="1600" noProof="0" dirty="0"/>
                        <a:t>Anotācija latviešu valodā</a:t>
                      </a:r>
                    </a:p>
                  </a:txBody>
                  <a:tcPr anchor="ctr"/>
                </a:tc>
                <a:tc>
                  <a:txBody>
                    <a:bodyPr/>
                    <a:lstStyle/>
                    <a:p>
                      <a:pPr marL="285750" indent="-285750">
                        <a:buFont typeface="Wingdings" panose="05000000000000000000" pitchFamily="2" charset="2"/>
                        <a:buChar char="ü"/>
                      </a:pPr>
                      <a:r>
                        <a:rPr lang="lv-LV" sz="1600" noProof="0" dirty="0"/>
                        <a:t>3–5 atslēgvārdi, kas raksturo pētījuma jomu</a:t>
                      </a:r>
                    </a:p>
                    <a:p>
                      <a:pPr marL="285750" indent="-285750">
                        <a:buFont typeface="Wingdings" panose="05000000000000000000" pitchFamily="2" charset="2"/>
                        <a:buChar char="ü"/>
                      </a:pPr>
                      <a:r>
                        <a:rPr lang="lv-LV" sz="1600" noProof="0" dirty="0"/>
                        <a:t>Īss bakalaura darba satura apraksts</a:t>
                      </a:r>
                    </a:p>
                    <a:p>
                      <a:pPr marL="285750" indent="-285750">
                        <a:buFont typeface="Wingdings" panose="05000000000000000000" pitchFamily="2" charset="2"/>
                        <a:buChar char="ü"/>
                      </a:pPr>
                      <a:r>
                        <a:rPr lang="lv-LV" sz="1600" noProof="0" dirty="0"/>
                        <a:t>Dati par bakalaura darba apjomu (lappušu, attēlu, tabulu, pielikumu un izmantoto informācijas avotu skaits)</a:t>
                      </a:r>
                    </a:p>
                  </a:txBody>
                  <a:tcPr/>
                </a:tc>
                <a:extLst>
                  <a:ext uri="{0D108BD9-81ED-4DB2-BD59-A6C34878D82A}">
                    <a16:rowId xmlns:a16="http://schemas.microsoft.com/office/drawing/2014/main" val="318019712"/>
                  </a:ext>
                </a:extLst>
              </a:tr>
              <a:tr h="370840">
                <a:tc>
                  <a:txBody>
                    <a:bodyPr/>
                    <a:lstStyle/>
                    <a:p>
                      <a:r>
                        <a:rPr lang="lv-LV" sz="1600" noProof="0" dirty="0" err="1"/>
                        <a:t>Abstract</a:t>
                      </a:r>
                      <a:endParaRPr lang="lv-LV" sz="1600" noProof="0" dirty="0"/>
                    </a:p>
                  </a:txBody>
                  <a:tcPr anchor="ctr"/>
                </a:tc>
                <a:tc>
                  <a:txBody>
                    <a:bodyPr/>
                    <a:lstStyle/>
                    <a:p>
                      <a:r>
                        <a:rPr lang="lv-LV" sz="1600" noProof="0"/>
                        <a:t>Anotācijas tulkojums angļu valodā</a:t>
                      </a:r>
                    </a:p>
                  </a:txBody>
                  <a:tcPr/>
                </a:tc>
                <a:extLst>
                  <a:ext uri="{0D108BD9-81ED-4DB2-BD59-A6C34878D82A}">
                    <a16:rowId xmlns:a16="http://schemas.microsoft.com/office/drawing/2014/main" val="2024279893"/>
                  </a:ext>
                </a:extLst>
              </a:tr>
              <a:tr h="370840">
                <a:tc>
                  <a:txBody>
                    <a:bodyPr/>
                    <a:lstStyle/>
                    <a:p>
                      <a:r>
                        <a:rPr lang="lv-LV" sz="1600" noProof="0"/>
                        <a:t>Satura rādītājs</a:t>
                      </a:r>
                    </a:p>
                  </a:txBody>
                  <a:tcPr anchor="ctr"/>
                </a:tc>
                <a:tc>
                  <a:txBody>
                    <a:bodyPr/>
                    <a:lstStyle/>
                    <a:p>
                      <a:r>
                        <a:rPr lang="lv-LV" sz="1600" noProof="0" dirty="0"/>
                        <a:t>Bakalaura darbā esošie virsraksti kopā ar lappušu numuriem</a:t>
                      </a:r>
                    </a:p>
                  </a:txBody>
                  <a:tcPr/>
                </a:tc>
                <a:extLst>
                  <a:ext uri="{0D108BD9-81ED-4DB2-BD59-A6C34878D82A}">
                    <a16:rowId xmlns:a16="http://schemas.microsoft.com/office/drawing/2014/main" val="1608315342"/>
                  </a:ext>
                </a:extLst>
              </a:tr>
              <a:tr h="370840">
                <a:tc>
                  <a:txBody>
                    <a:bodyPr/>
                    <a:lstStyle/>
                    <a:p>
                      <a:r>
                        <a:rPr lang="lv-LV" sz="1600" noProof="0" dirty="0"/>
                        <a:t>Ievads</a:t>
                      </a:r>
                    </a:p>
                  </a:txBody>
                  <a:tcPr anchor="ctr"/>
                </a:tc>
                <a:tc>
                  <a:txBody>
                    <a:bodyPr/>
                    <a:lstStyle/>
                    <a:p>
                      <a:pPr marL="285750" indent="-285750">
                        <a:buFont typeface="Wingdings" panose="05000000000000000000" pitchFamily="2" charset="2"/>
                        <a:buChar char="ü"/>
                      </a:pPr>
                      <a:r>
                        <a:rPr lang="lv-LV" sz="1600" noProof="0" dirty="0"/>
                        <a:t>Tēmas aktualitātes pamatojums un/vai pētījuma motivācija</a:t>
                      </a:r>
                    </a:p>
                    <a:p>
                      <a:pPr marL="285750" indent="-285750">
                        <a:buFont typeface="Wingdings" panose="05000000000000000000" pitchFamily="2" charset="2"/>
                        <a:buChar char="ü"/>
                      </a:pPr>
                      <a:r>
                        <a:rPr lang="lv-LV" sz="1600" noProof="0" dirty="0"/>
                        <a:t>Bakalaura darba mērķis un tā sasniegšanai izvirzītie uzdevumi</a:t>
                      </a:r>
                    </a:p>
                    <a:p>
                      <a:pPr marL="285750" indent="-285750">
                        <a:buFont typeface="Wingdings" panose="05000000000000000000" pitchFamily="2" charset="2"/>
                        <a:buChar char="ü"/>
                      </a:pPr>
                      <a:r>
                        <a:rPr lang="lv-LV" sz="1600" noProof="0" dirty="0"/>
                        <a:t>Īss katras bakalaura darba nodaļas un pielikumu satura apraksts</a:t>
                      </a:r>
                    </a:p>
                  </a:txBody>
                  <a:tcPr/>
                </a:tc>
                <a:extLst>
                  <a:ext uri="{0D108BD9-81ED-4DB2-BD59-A6C34878D82A}">
                    <a16:rowId xmlns:a16="http://schemas.microsoft.com/office/drawing/2014/main" val="3691156483"/>
                  </a:ext>
                </a:extLst>
              </a:tr>
              <a:tr h="370840">
                <a:tc>
                  <a:txBody>
                    <a:bodyPr/>
                    <a:lstStyle/>
                    <a:p>
                      <a:r>
                        <a:rPr lang="lv-LV" sz="1600" noProof="0" dirty="0"/>
                        <a:t>Darba pamatteksta daļas</a:t>
                      </a:r>
                    </a:p>
                  </a:txBody>
                  <a:tcPr anchor="ctr"/>
                </a:tc>
                <a:tc>
                  <a:txBody>
                    <a:bodyPr/>
                    <a:lstStyle/>
                    <a:p>
                      <a:r>
                        <a:rPr lang="lv-LV" sz="1600" noProof="0"/>
                        <a:t>Veiktā pētījuma apraksts</a:t>
                      </a:r>
                    </a:p>
                  </a:txBody>
                  <a:tcPr/>
                </a:tc>
                <a:extLst>
                  <a:ext uri="{0D108BD9-81ED-4DB2-BD59-A6C34878D82A}">
                    <a16:rowId xmlns:a16="http://schemas.microsoft.com/office/drawing/2014/main" val="3470838118"/>
                  </a:ext>
                </a:extLst>
              </a:tr>
              <a:tr h="370840">
                <a:tc>
                  <a:txBody>
                    <a:bodyPr/>
                    <a:lstStyle/>
                    <a:p>
                      <a:r>
                        <a:rPr lang="lv-LV" sz="1600" noProof="0" dirty="0"/>
                        <a:t>Rezultāti un secinājumi</a:t>
                      </a:r>
                    </a:p>
                  </a:txBody>
                  <a:tcPr anchor="ctr"/>
                </a:tc>
                <a:tc>
                  <a:txBody>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lv-LV" sz="1600" noProof="0" dirty="0"/>
                        <a:t>Kopsavilkums par paveikto un sasniegtajiem rezultātiem</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lv-LV" sz="1600" noProof="0" dirty="0"/>
                        <a:t>Autora izdarītie secinājumi un gūtās atziņas</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lv-LV" sz="1600" noProof="0" dirty="0"/>
                        <a:t>Turpmākie pētījuma virzieni</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lv-LV" sz="1600" noProof="0" dirty="0"/>
                        <a:t>Ar darbu saistītie autora sasniegumi (publikācijas, uzstāšanās konferencēs, dalībā zinātniski pētnieciskos projektos)</a:t>
                      </a:r>
                    </a:p>
                  </a:txBody>
                  <a:tcPr/>
                </a:tc>
                <a:extLst>
                  <a:ext uri="{0D108BD9-81ED-4DB2-BD59-A6C34878D82A}">
                    <a16:rowId xmlns:a16="http://schemas.microsoft.com/office/drawing/2014/main" val="3503254397"/>
                  </a:ext>
                </a:extLst>
              </a:tr>
              <a:tr h="370840">
                <a:tc>
                  <a:txBody>
                    <a:bodyPr/>
                    <a:lstStyle/>
                    <a:p>
                      <a:r>
                        <a:rPr lang="lv-LV" sz="1600" noProof="0" dirty="0"/>
                        <a:t>Izmantotie informācijas avoti</a:t>
                      </a:r>
                    </a:p>
                  </a:txBody>
                  <a:tcPr anchor="ctr"/>
                </a:tc>
                <a:tc>
                  <a:txBody>
                    <a:bodyPr/>
                    <a:lstStyle/>
                    <a:p>
                      <a:r>
                        <a:rPr lang="lv-LV" sz="1600" noProof="0" dirty="0"/>
                        <a:t>Uzskaitījums informācijas avotiem, uz kuriem bakalaura darbā ir dotas atsauces</a:t>
                      </a:r>
                    </a:p>
                  </a:txBody>
                  <a:tcPr/>
                </a:tc>
                <a:extLst>
                  <a:ext uri="{0D108BD9-81ED-4DB2-BD59-A6C34878D82A}">
                    <a16:rowId xmlns:a16="http://schemas.microsoft.com/office/drawing/2014/main" val="827620905"/>
                  </a:ext>
                </a:extLst>
              </a:tr>
              <a:tr h="370840">
                <a:tc>
                  <a:txBody>
                    <a:bodyPr/>
                    <a:lstStyle/>
                    <a:p>
                      <a:r>
                        <a:rPr lang="lv-LV" sz="1600" noProof="0" dirty="0"/>
                        <a:t>Pielikumi</a:t>
                      </a:r>
                    </a:p>
                  </a:txBody>
                  <a:tcPr anchor="ctr"/>
                </a:tc>
                <a:tc>
                  <a:txBody>
                    <a:bodyPr/>
                    <a:lstStyle/>
                    <a:p>
                      <a:r>
                        <a:rPr lang="lv-LV" sz="1600" noProof="0" dirty="0"/>
                        <a:t>Paskaidrojošā informācija veiktajam pētījumam</a:t>
                      </a:r>
                    </a:p>
                  </a:txBody>
                  <a:tcPr/>
                </a:tc>
                <a:extLst>
                  <a:ext uri="{0D108BD9-81ED-4DB2-BD59-A6C34878D82A}">
                    <a16:rowId xmlns:a16="http://schemas.microsoft.com/office/drawing/2014/main" val="1138863553"/>
                  </a:ext>
                </a:extLst>
              </a:tr>
            </a:tbl>
          </a:graphicData>
        </a:graphic>
      </p:graphicFrame>
      <p:sp>
        <p:nvSpPr>
          <p:cNvPr id="9" name="Rectangle: Rounded Corners 8">
            <a:extLst>
              <a:ext uri="{FF2B5EF4-FFF2-40B4-BE49-F238E27FC236}">
                <a16:creationId xmlns:a16="http://schemas.microsoft.com/office/drawing/2014/main" id="{85A55EC1-7E2F-70D7-DAD6-E80D5AD254E8}"/>
              </a:ext>
            </a:extLst>
          </p:cNvPr>
          <p:cNvSpPr/>
          <p:nvPr/>
        </p:nvSpPr>
        <p:spPr>
          <a:xfrm>
            <a:off x="1806633" y="2950244"/>
            <a:ext cx="9448800" cy="2139216"/>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50000"/>
              </a:lnSpc>
            </a:pPr>
            <a:r>
              <a:rPr lang="lv-LV" sz="2400" dirty="0"/>
              <a:t>DITF mājaslapa/Studijas/Noderīgi dokumenti un saites:</a:t>
            </a:r>
          </a:p>
          <a:p>
            <a:pPr marL="720725" indent="-365125">
              <a:lnSpc>
                <a:spcPct val="150000"/>
              </a:lnSpc>
              <a:buFont typeface="Wingdings" panose="05000000000000000000" pitchFamily="2" charset="2"/>
              <a:buChar char="ü"/>
            </a:pPr>
            <a:r>
              <a:rPr lang="lv-LV" sz="2400" dirty="0"/>
              <a:t>DITF norādījumi studiju noslēguma darbu noformēšanai</a:t>
            </a:r>
          </a:p>
          <a:p>
            <a:pPr marL="720725" indent="-365125">
              <a:lnSpc>
                <a:spcPct val="150000"/>
              </a:lnSpc>
              <a:buFont typeface="Wingdings" panose="05000000000000000000" pitchFamily="2" charset="2"/>
              <a:buChar char="ü"/>
            </a:pPr>
            <a:r>
              <a:rPr lang="lv-LV" sz="2400" dirty="0"/>
              <a:t>Noslēguma darba veidne</a:t>
            </a:r>
            <a:endParaRPr lang="en-GB" sz="2400" dirty="0"/>
          </a:p>
          <a:p>
            <a:pPr algn="ctr"/>
            <a:endParaRPr lang="en-GB" sz="2400" dirty="0"/>
          </a:p>
        </p:txBody>
      </p:sp>
    </p:spTree>
    <p:extLst>
      <p:ext uri="{BB962C8B-B14F-4D97-AF65-F5344CB8AC3E}">
        <p14:creationId xmlns:p14="http://schemas.microsoft.com/office/powerpoint/2010/main" val="255157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3AEC3-74E2-22F5-387F-CAB2AD5456FB}"/>
              </a:ext>
            </a:extLst>
          </p:cNvPr>
          <p:cNvSpPr>
            <a:spLocks noGrp="1"/>
          </p:cNvSpPr>
          <p:nvPr>
            <p:ph idx="1"/>
          </p:nvPr>
        </p:nvSpPr>
        <p:spPr>
          <a:xfrm>
            <a:off x="609600" y="1453932"/>
            <a:ext cx="11411712" cy="5404068"/>
          </a:xfrm>
        </p:spPr>
        <p:txBody>
          <a:bodyPr>
            <a:normAutofit/>
          </a:bodyPr>
          <a:lstStyle/>
          <a:p>
            <a:pPr marL="0" indent="0">
              <a:buNone/>
            </a:pPr>
            <a:r>
              <a:rPr lang="lv-LV" b="1" dirty="0"/>
              <a:t>Aptauja (</a:t>
            </a:r>
            <a:r>
              <a:rPr lang="lv-LV" b="1" dirty="0" err="1"/>
              <a:t>Survey</a:t>
            </a:r>
            <a:r>
              <a:rPr lang="lv-LV" b="1" dirty="0"/>
              <a:t>):</a:t>
            </a:r>
          </a:p>
          <a:p>
            <a:pPr marL="622300" indent="-268288">
              <a:buFont typeface="Wingdings" panose="05000000000000000000" pitchFamily="2" charset="2"/>
              <a:buChar char="ü"/>
            </a:pPr>
            <a:r>
              <a:rPr lang="lv-LV" dirty="0"/>
              <a:t>Aptauja parasti tiek veikta, izmantojot studenta izstrādāto anketu vai interviju</a:t>
            </a:r>
          </a:p>
          <a:p>
            <a:pPr marL="622300" indent="-268288">
              <a:buFont typeface="Wingdings" panose="05000000000000000000" pitchFamily="2" charset="2"/>
              <a:buChar char="ü"/>
            </a:pPr>
            <a:r>
              <a:rPr lang="lv-LV" dirty="0"/>
              <a:t>Veicot aptauju, ir svarīgi noteikt, cik un kādi respondenti ir nepieciešami (izlases lielums un elementi), lai iegūtu ticamus rezultātus</a:t>
            </a:r>
          </a:p>
          <a:p>
            <a:pPr marL="622300" indent="-268288">
              <a:buFont typeface="Wingdings" panose="05000000000000000000" pitchFamily="2" charset="2"/>
              <a:buChar char="ü"/>
            </a:pPr>
            <a:r>
              <a:rPr lang="lv-LV" dirty="0"/>
              <a:t>Piemērs: aptauja par programmēšanas valodu izmantošanu Latvijas uzņēmumos</a:t>
            </a:r>
          </a:p>
          <a:p>
            <a:endParaRPr lang="lv-LV" dirty="0"/>
          </a:p>
          <a:p>
            <a:pPr marL="0" indent="0">
              <a:buNone/>
            </a:pPr>
            <a:r>
              <a:rPr lang="lv-LV" b="1" dirty="0"/>
              <a:t>Situācijas analīze (</a:t>
            </a:r>
            <a:r>
              <a:rPr lang="lv-LV" b="1" dirty="0" err="1"/>
              <a:t>Case</a:t>
            </a:r>
            <a:r>
              <a:rPr lang="lv-LV" b="1" dirty="0"/>
              <a:t> </a:t>
            </a:r>
            <a:r>
              <a:rPr lang="lv-LV" b="1" dirty="0" err="1"/>
              <a:t>study</a:t>
            </a:r>
            <a:r>
              <a:rPr lang="lv-LV" b="1" dirty="0"/>
              <a:t>):</a:t>
            </a:r>
          </a:p>
          <a:p>
            <a:pPr marL="719138" indent="-365125">
              <a:buFont typeface="Wingdings" panose="05000000000000000000" pitchFamily="2" charset="2"/>
              <a:buChar char="ü"/>
            </a:pPr>
            <a:r>
              <a:rPr lang="lv-LV" dirty="0"/>
              <a:t>Situācijas analīze ļauj padziļināti izpētīt vienu konkrētu situāciju/notikumu/izmantošanas gadījumu/parādību</a:t>
            </a:r>
          </a:p>
          <a:p>
            <a:pPr marL="719138" indent="-365125">
              <a:buFont typeface="Wingdings" panose="05000000000000000000" pitchFamily="2" charset="2"/>
              <a:buChar char="ü"/>
            </a:pPr>
            <a:r>
              <a:rPr lang="lv-LV" dirty="0"/>
              <a:t>Tipiski tiek savākti un apstrādāti liela daudzuma aprakstošie dati par situāciju</a:t>
            </a:r>
          </a:p>
          <a:p>
            <a:pPr marL="719138" indent="-365125">
              <a:buFont typeface="Wingdings" panose="05000000000000000000" pitchFamily="2" charset="2"/>
              <a:buChar char="ü"/>
            </a:pPr>
            <a:r>
              <a:rPr lang="lv-LV" dirty="0"/>
              <a:t>Piemērs: jaunas dokumentu migrācijas programmatūras izstrāde un izmantošana konkrētajā uzņēmumā</a:t>
            </a:r>
          </a:p>
          <a:p>
            <a:endParaRPr lang="lv-LV" dirty="0"/>
          </a:p>
          <a:p>
            <a:endParaRPr lang="lv-LV" dirty="0"/>
          </a:p>
          <a:p>
            <a:endParaRPr lang="lv-LV" dirty="0"/>
          </a:p>
        </p:txBody>
      </p:sp>
      <p:sp>
        <p:nvSpPr>
          <p:cNvPr id="3" name="Title 2">
            <a:extLst>
              <a:ext uri="{FF2B5EF4-FFF2-40B4-BE49-F238E27FC236}">
                <a16:creationId xmlns:a16="http://schemas.microsoft.com/office/drawing/2014/main" id="{56A71759-A8A3-5F12-46E0-73963A947AD6}"/>
              </a:ext>
            </a:extLst>
          </p:cNvPr>
          <p:cNvSpPr>
            <a:spLocks noGrp="1"/>
          </p:cNvSpPr>
          <p:nvPr>
            <p:ph type="title"/>
          </p:nvPr>
        </p:nvSpPr>
        <p:spPr>
          <a:xfrm>
            <a:off x="609600" y="363965"/>
            <a:ext cx="11070336" cy="770685"/>
          </a:xfrm>
        </p:spPr>
        <p:txBody>
          <a:bodyPr/>
          <a:lstStyle/>
          <a:p>
            <a:r>
              <a:rPr lang="lv-LV" dirty="0"/>
              <a:t>Datorzinātnē izplatītās pētījuma metodes</a:t>
            </a:r>
            <a:endParaRPr lang="en-GB" dirty="0"/>
          </a:p>
        </p:txBody>
      </p:sp>
      <p:sp>
        <p:nvSpPr>
          <p:cNvPr id="4" name="Slide Number Placeholder 3">
            <a:extLst>
              <a:ext uri="{FF2B5EF4-FFF2-40B4-BE49-F238E27FC236}">
                <a16:creationId xmlns:a16="http://schemas.microsoft.com/office/drawing/2014/main" id="{6FE722B4-431E-6F31-73CB-572ABC761CB4}"/>
              </a:ext>
            </a:extLst>
          </p:cNvPr>
          <p:cNvSpPr>
            <a:spLocks noGrp="1"/>
          </p:cNvSpPr>
          <p:nvPr>
            <p:ph type="sldNum" sz="quarter" idx="4"/>
          </p:nvPr>
        </p:nvSpPr>
        <p:spPr/>
        <p:txBody>
          <a:bodyPr/>
          <a:lstStyle/>
          <a:p>
            <a:r>
              <a:rPr lang="en-US"/>
              <a:t>Rīgas Tehniskā universitāte</a:t>
            </a:r>
            <a:endParaRPr lang="en-US" dirty="0"/>
          </a:p>
        </p:txBody>
      </p:sp>
    </p:spTree>
    <p:extLst>
      <p:ext uri="{BB962C8B-B14F-4D97-AF65-F5344CB8AC3E}">
        <p14:creationId xmlns:p14="http://schemas.microsoft.com/office/powerpoint/2010/main" val="1738395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3AEC3-74E2-22F5-387F-CAB2AD5456FB}"/>
              </a:ext>
            </a:extLst>
          </p:cNvPr>
          <p:cNvSpPr>
            <a:spLocks noGrp="1"/>
          </p:cNvSpPr>
          <p:nvPr>
            <p:ph idx="1"/>
          </p:nvPr>
        </p:nvSpPr>
        <p:spPr>
          <a:xfrm>
            <a:off x="609600" y="1453932"/>
            <a:ext cx="11411712" cy="5404068"/>
          </a:xfrm>
        </p:spPr>
        <p:txBody>
          <a:bodyPr>
            <a:normAutofit/>
          </a:bodyPr>
          <a:lstStyle/>
          <a:p>
            <a:pPr marL="0" indent="0">
              <a:buNone/>
            </a:pPr>
            <a:r>
              <a:rPr lang="lv-LV" b="1" dirty="0"/>
              <a:t>Eksperiments (</a:t>
            </a:r>
            <a:r>
              <a:rPr lang="lv-LV" b="1" dirty="0" err="1"/>
              <a:t>Experiment</a:t>
            </a:r>
            <a:r>
              <a:rPr lang="lv-LV" b="1" dirty="0"/>
              <a:t>):</a:t>
            </a:r>
          </a:p>
          <a:p>
            <a:pPr marL="719138" indent="-365125">
              <a:buFont typeface="Wingdings" panose="05000000000000000000" pitchFamily="2" charset="2"/>
              <a:buChar char="ü"/>
            </a:pPr>
            <a:r>
              <a:rPr lang="lv-LV" dirty="0"/>
              <a:t>Tas ļauj izpētīt cēloņsakarības, pamatojoties uz pētnieka definētajiem nosacījumiem un/vai izveidoto vidi</a:t>
            </a:r>
          </a:p>
          <a:p>
            <a:pPr marL="719138" indent="-365125">
              <a:buFont typeface="Wingdings" panose="05000000000000000000" pitchFamily="2" charset="2"/>
              <a:buChar char="ü"/>
            </a:pPr>
            <a:r>
              <a:rPr lang="lv-LV" dirty="0"/>
              <a:t>To parasti izmanto, lai noteiktu un/vai pārbaudītu izstrādātā risinājuma parametrus (piemēram, veiktspēju) un/vai salīdzinātu risinājumu ar līdzīgajiem risinājumiem </a:t>
            </a:r>
          </a:p>
          <a:p>
            <a:pPr marL="719138" indent="-365125">
              <a:buFont typeface="Wingdings" panose="05000000000000000000" pitchFamily="2" charset="2"/>
              <a:buChar char="ü"/>
            </a:pPr>
            <a:r>
              <a:rPr lang="lv-LV" dirty="0"/>
              <a:t>Eksperiments var būt: a) eksperiments ar reālu objektu, b) eksperiments ar objekta modeli (imitācijas modeļi, u.tml.), un c) matemātisku aprēķinu/izvedumu rezultāts</a:t>
            </a:r>
          </a:p>
          <a:p>
            <a:pPr marL="719138" indent="-365125">
              <a:buFont typeface="Wingdings" panose="05000000000000000000" pitchFamily="2" charset="2"/>
              <a:buChar char="ü"/>
            </a:pPr>
            <a:r>
              <a:rPr lang="lv-LV" dirty="0"/>
              <a:t>Piemērs: jauna mašīnmācīšanās algoritma darbības pārbaude</a:t>
            </a:r>
          </a:p>
          <a:p>
            <a:pPr marL="719138" indent="-365125">
              <a:buFont typeface="Wingdings" panose="05000000000000000000" pitchFamily="2" charset="2"/>
              <a:buChar char="ü"/>
            </a:pPr>
            <a:endParaRPr lang="lv-LV" dirty="0"/>
          </a:p>
          <a:p>
            <a:pPr marL="0" indent="0">
              <a:buNone/>
            </a:pPr>
            <a:r>
              <a:rPr lang="lv-LV" b="1" dirty="0"/>
              <a:t>Modelēšana (</a:t>
            </a:r>
            <a:r>
              <a:rPr lang="lv-LV" b="1" dirty="0" err="1"/>
              <a:t>Modelling</a:t>
            </a:r>
            <a:r>
              <a:rPr lang="lv-LV" b="1" dirty="0"/>
              <a:t>):</a:t>
            </a:r>
          </a:p>
          <a:p>
            <a:pPr marL="719138" indent="-365125">
              <a:buFont typeface="Wingdings" panose="05000000000000000000" pitchFamily="2" charset="2"/>
              <a:buChar char="ü"/>
            </a:pPr>
            <a:r>
              <a:rPr lang="lv-LV" dirty="0"/>
              <a:t>Tā ir saistīta ar reālās pasaules objekta vai vides vienkāršota fiziskā, konceptuālā vai datorizētā attēlojuma izveidi un pārbaudi</a:t>
            </a:r>
          </a:p>
          <a:p>
            <a:pPr marL="719138" indent="-365125">
              <a:buFont typeface="Wingdings" panose="05000000000000000000" pitchFamily="2" charset="2"/>
              <a:buChar char="ü"/>
            </a:pPr>
            <a:r>
              <a:rPr lang="lv-LV" dirty="0"/>
              <a:t>Piemērs: uzņēmuma biznesa procesu modeļu izstrāde</a:t>
            </a:r>
          </a:p>
          <a:p>
            <a:pPr marL="0" indent="0">
              <a:buNone/>
            </a:pPr>
            <a:endParaRPr lang="lv-LV" dirty="0"/>
          </a:p>
        </p:txBody>
      </p:sp>
      <p:sp>
        <p:nvSpPr>
          <p:cNvPr id="3" name="Title 2">
            <a:extLst>
              <a:ext uri="{FF2B5EF4-FFF2-40B4-BE49-F238E27FC236}">
                <a16:creationId xmlns:a16="http://schemas.microsoft.com/office/drawing/2014/main" id="{56A71759-A8A3-5F12-46E0-73963A947AD6}"/>
              </a:ext>
            </a:extLst>
          </p:cNvPr>
          <p:cNvSpPr>
            <a:spLocks noGrp="1"/>
          </p:cNvSpPr>
          <p:nvPr>
            <p:ph type="title"/>
          </p:nvPr>
        </p:nvSpPr>
        <p:spPr>
          <a:xfrm>
            <a:off x="609600" y="363965"/>
            <a:ext cx="11070336" cy="770685"/>
          </a:xfrm>
        </p:spPr>
        <p:txBody>
          <a:bodyPr/>
          <a:lstStyle/>
          <a:p>
            <a:r>
              <a:rPr lang="lv-LV" dirty="0"/>
              <a:t>Datorzinātnē izplatītās pētījuma metodes</a:t>
            </a:r>
            <a:endParaRPr lang="en-GB" dirty="0"/>
          </a:p>
        </p:txBody>
      </p:sp>
      <p:sp>
        <p:nvSpPr>
          <p:cNvPr id="4" name="Slide Number Placeholder 3">
            <a:extLst>
              <a:ext uri="{FF2B5EF4-FFF2-40B4-BE49-F238E27FC236}">
                <a16:creationId xmlns:a16="http://schemas.microsoft.com/office/drawing/2014/main" id="{6FE722B4-431E-6F31-73CB-572ABC761CB4}"/>
              </a:ext>
            </a:extLst>
          </p:cNvPr>
          <p:cNvSpPr>
            <a:spLocks noGrp="1"/>
          </p:cNvSpPr>
          <p:nvPr>
            <p:ph type="sldNum" sz="quarter" idx="4"/>
          </p:nvPr>
        </p:nvSpPr>
        <p:spPr/>
        <p:txBody>
          <a:bodyPr/>
          <a:lstStyle/>
          <a:p>
            <a:r>
              <a:rPr lang="en-US"/>
              <a:t>Rīgas Tehniskā universitāte</a:t>
            </a:r>
            <a:endParaRPr lang="en-US" dirty="0"/>
          </a:p>
        </p:txBody>
      </p:sp>
    </p:spTree>
    <p:extLst>
      <p:ext uri="{BB962C8B-B14F-4D97-AF65-F5344CB8AC3E}">
        <p14:creationId xmlns:p14="http://schemas.microsoft.com/office/powerpoint/2010/main" val="23778086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E3AEC3-74E2-22F5-387F-CAB2AD5456FB}"/>
              </a:ext>
            </a:extLst>
          </p:cNvPr>
          <p:cNvSpPr>
            <a:spLocks noGrp="1"/>
          </p:cNvSpPr>
          <p:nvPr>
            <p:ph idx="1"/>
          </p:nvPr>
        </p:nvSpPr>
        <p:spPr>
          <a:xfrm>
            <a:off x="609600" y="1453932"/>
            <a:ext cx="11411712" cy="5404068"/>
          </a:xfrm>
        </p:spPr>
        <p:txBody>
          <a:bodyPr>
            <a:normAutofit/>
          </a:bodyPr>
          <a:lstStyle/>
          <a:p>
            <a:pPr marL="0" indent="0">
              <a:buNone/>
            </a:pPr>
            <a:r>
              <a:rPr lang="lv-LV" b="1" dirty="0"/>
              <a:t>Imitācijas modelēšana (</a:t>
            </a:r>
            <a:r>
              <a:rPr lang="lv-LV" b="1" dirty="0" err="1"/>
              <a:t>Simulation</a:t>
            </a:r>
            <a:r>
              <a:rPr lang="lv-LV" b="1" dirty="0"/>
              <a:t>):</a:t>
            </a:r>
          </a:p>
          <a:p>
            <a:pPr marL="719138" indent="-365125">
              <a:buFont typeface="Wingdings" panose="05000000000000000000" pitchFamily="2" charset="2"/>
              <a:buChar char="ü"/>
            </a:pPr>
            <a:r>
              <a:rPr lang="lv-LV" dirty="0"/>
              <a:t>Tā ļauj detalizēti izpētīt izstrādātā risinājuma raksturojumus un veikt prognozi par to, kas var notikt ar to noteiktajos apstākļos</a:t>
            </a:r>
          </a:p>
          <a:p>
            <a:pPr marL="719138" indent="-365125">
              <a:buFont typeface="Wingdings" panose="05000000000000000000" pitchFamily="2" charset="2"/>
              <a:buChar char="ü"/>
            </a:pPr>
            <a:r>
              <a:rPr lang="lv-LV" dirty="0"/>
              <a:t>Imitācijas modelēšanā tipiski tiek izmantota speciāla programmatūra, jo risinājuma izmēģinājums reālajā pasaulē ir dārgs vai neiespējams</a:t>
            </a:r>
          </a:p>
          <a:p>
            <a:pPr marL="719138" indent="-365125">
              <a:buFont typeface="Wingdings" panose="05000000000000000000" pitchFamily="2" charset="2"/>
              <a:buChar char="ü"/>
            </a:pPr>
            <a:r>
              <a:rPr lang="lv-LV" dirty="0"/>
              <a:t>Piemērs: </a:t>
            </a:r>
            <a:r>
              <a:rPr lang="es-ES" dirty="0" err="1"/>
              <a:t>satiksmes</a:t>
            </a:r>
            <a:r>
              <a:rPr lang="es-ES" dirty="0"/>
              <a:t> </a:t>
            </a:r>
            <a:r>
              <a:rPr lang="es-ES" dirty="0" err="1"/>
              <a:t>regulēšana</a:t>
            </a:r>
            <a:r>
              <a:rPr lang="es-ES" dirty="0"/>
              <a:t> </a:t>
            </a:r>
            <a:r>
              <a:rPr lang="es-ES" dirty="0" err="1"/>
              <a:t>dažādos</a:t>
            </a:r>
            <a:r>
              <a:rPr lang="es-ES" dirty="0"/>
              <a:t> </a:t>
            </a:r>
            <a:r>
              <a:rPr lang="es-ES" dirty="0" err="1"/>
              <a:t>veidos</a:t>
            </a:r>
            <a:r>
              <a:rPr lang="es-ES" dirty="0"/>
              <a:t> </a:t>
            </a:r>
            <a:r>
              <a:rPr lang="es-ES" dirty="0" err="1"/>
              <a:t>Slokas</a:t>
            </a:r>
            <a:r>
              <a:rPr lang="es-ES" dirty="0"/>
              <a:t> un </a:t>
            </a:r>
            <a:r>
              <a:rPr lang="es-ES" dirty="0" err="1"/>
              <a:t>Kalnciema</a:t>
            </a:r>
            <a:r>
              <a:rPr lang="es-ES" dirty="0"/>
              <a:t> </a:t>
            </a:r>
            <a:r>
              <a:rPr lang="es-ES" dirty="0" err="1"/>
              <a:t>ielu</a:t>
            </a:r>
            <a:r>
              <a:rPr lang="es-ES" dirty="0"/>
              <a:t> </a:t>
            </a:r>
            <a:r>
              <a:rPr lang="es-ES" dirty="0" err="1"/>
              <a:t>krustojumā</a:t>
            </a:r>
            <a:endParaRPr lang="en-GB" dirty="0"/>
          </a:p>
        </p:txBody>
      </p:sp>
      <p:sp>
        <p:nvSpPr>
          <p:cNvPr id="3" name="Title 2">
            <a:extLst>
              <a:ext uri="{FF2B5EF4-FFF2-40B4-BE49-F238E27FC236}">
                <a16:creationId xmlns:a16="http://schemas.microsoft.com/office/drawing/2014/main" id="{56A71759-A8A3-5F12-46E0-73963A947AD6}"/>
              </a:ext>
            </a:extLst>
          </p:cNvPr>
          <p:cNvSpPr>
            <a:spLocks noGrp="1"/>
          </p:cNvSpPr>
          <p:nvPr>
            <p:ph type="title"/>
          </p:nvPr>
        </p:nvSpPr>
        <p:spPr>
          <a:xfrm>
            <a:off x="609600" y="363965"/>
            <a:ext cx="11070336" cy="770685"/>
          </a:xfrm>
        </p:spPr>
        <p:txBody>
          <a:bodyPr/>
          <a:lstStyle/>
          <a:p>
            <a:r>
              <a:rPr lang="lv-LV" dirty="0"/>
              <a:t>Datorzinātnē izplatītās pētījuma metodes</a:t>
            </a:r>
            <a:endParaRPr lang="en-GB" dirty="0"/>
          </a:p>
        </p:txBody>
      </p:sp>
      <p:sp>
        <p:nvSpPr>
          <p:cNvPr id="4" name="Slide Number Placeholder 3">
            <a:extLst>
              <a:ext uri="{FF2B5EF4-FFF2-40B4-BE49-F238E27FC236}">
                <a16:creationId xmlns:a16="http://schemas.microsoft.com/office/drawing/2014/main" id="{6FE722B4-431E-6F31-73CB-572ABC761CB4}"/>
              </a:ext>
            </a:extLst>
          </p:cNvPr>
          <p:cNvSpPr>
            <a:spLocks noGrp="1"/>
          </p:cNvSpPr>
          <p:nvPr>
            <p:ph type="sldNum" sz="quarter" idx="4"/>
          </p:nvPr>
        </p:nvSpPr>
        <p:spPr/>
        <p:txBody>
          <a:bodyPr/>
          <a:lstStyle/>
          <a:p>
            <a:r>
              <a:rPr lang="en-US"/>
              <a:t>Rīgas Tehniskā universitāte</a:t>
            </a:r>
            <a:endParaRPr lang="en-US" dirty="0"/>
          </a:p>
        </p:txBody>
      </p:sp>
    </p:spTree>
    <p:extLst>
      <p:ext uri="{BB962C8B-B14F-4D97-AF65-F5344CB8AC3E}">
        <p14:creationId xmlns:p14="http://schemas.microsoft.com/office/powerpoint/2010/main" val="33318182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7968B-6095-F9F0-78E7-79900A31C731}"/>
              </a:ext>
            </a:extLst>
          </p:cNvPr>
          <p:cNvSpPr>
            <a:spLocks noGrp="1"/>
          </p:cNvSpPr>
          <p:nvPr>
            <p:ph idx="1"/>
          </p:nvPr>
        </p:nvSpPr>
        <p:spPr>
          <a:xfrm>
            <a:off x="609598" y="2034435"/>
            <a:ext cx="11058145" cy="3683613"/>
          </a:xfrm>
        </p:spPr>
        <p:txBody>
          <a:bodyPr>
            <a:normAutofit fontScale="85000" lnSpcReduction="10000"/>
          </a:bodyPr>
          <a:lstStyle/>
          <a:p>
            <a:pPr>
              <a:spcBef>
                <a:spcPts val="2400"/>
              </a:spcBef>
              <a:buFont typeface="Wingdings" panose="05000000000000000000" pitchFamily="2" charset="2"/>
              <a:buChar char="ü"/>
            </a:pPr>
            <a:r>
              <a:rPr lang="en-GB" sz="2400" dirty="0"/>
              <a:t>Trochim W.M., Donnelly J.P., Arora K. (2016). Research methods:</a:t>
            </a:r>
            <a:r>
              <a:rPr lang="lv-LV" sz="2400" dirty="0"/>
              <a:t> </a:t>
            </a:r>
            <a:r>
              <a:rPr lang="en-GB" sz="2400" dirty="0"/>
              <a:t>the essential knowledge base. Boston, MA : Cengage Learning</a:t>
            </a:r>
            <a:endParaRPr lang="lv-LV" sz="2400" dirty="0"/>
          </a:p>
          <a:p>
            <a:pPr>
              <a:spcBef>
                <a:spcPts val="2400"/>
              </a:spcBef>
              <a:buFont typeface="Wingdings" panose="05000000000000000000" pitchFamily="2" charset="2"/>
              <a:buChar char="ü"/>
            </a:pPr>
            <a:r>
              <a:rPr lang="en-GB" sz="2400" dirty="0" err="1"/>
              <a:t>Mārtinsone</a:t>
            </a:r>
            <a:r>
              <a:rPr lang="en-GB" sz="2400" dirty="0"/>
              <a:t> K., </a:t>
            </a:r>
            <a:r>
              <a:rPr lang="en-GB" sz="2400" dirty="0" err="1"/>
              <a:t>Pipere</a:t>
            </a:r>
            <a:r>
              <a:rPr lang="en-GB" sz="2400" dirty="0"/>
              <a:t> A., </a:t>
            </a:r>
            <a:r>
              <a:rPr lang="en-GB" sz="2400" dirty="0" err="1"/>
              <a:t>Kamerāde</a:t>
            </a:r>
            <a:r>
              <a:rPr lang="en-GB" sz="2400" dirty="0"/>
              <a:t> D. (2016). </a:t>
            </a:r>
            <a:r>
              <a:rPr lang="en-GB" sz="2400" dirty="0" err="1"/>
              <a:t>Pētniecība</a:t>
            </a:r>
            <a:r>
              <a:rPr lang="en-GB" sz="2400" dirty="0"/>
              <a:t>: </a:t>
            </a:r>
            <a:r>
              <a:rPr lang="en-GB" sz="2400" dirty="0" err="1"/>
              <a:t>teorija</a:t>
            </a:r>
            <a:r>
              <a:rPr lang="en-GB" sz="2400" dirty="0"/>
              <a:t> un </a:t>
            </a:r>
            <a:r>
              <a:rPr lang="en-GB" sz="2400" dirty="0" err="1"/>
              <a:t>prakse</a:t>
            </a:r>
            <a:r>
              <a:rPr lang="en-GB" sz="2400" dirty="0"/>
              <a:t>. </a:t>
            </a:r>
            <a:r>
              <a:rPr lang="en-GB" sz="2400" dirty="0" err="1"/>
              <a:t>Rīga</a:t>
            </a:r>
            <a:r>
              <a:rPr lang="en-GB" sz="2400" dirty="0"/>
              <a:t>: </a:t>
            </a:r>
            <a:r>
              <a:rPr lang="en-GB" sz="2400" dirty="0" err="1"/>
              <a:t>RaKa</a:t>
            </a:r>
            <a:endParaRPr lang="en-GB" sz="2400" dirty="0"/>
          </a:p>
          <a:p>
            <a:pPr>
              <a:spcBef>
                <a:spcPts val="2400"/>
              </a:spcBef>
              <a:buFont typeface="Wingdings" panose="05000000000000000000" pitchFamily="2" charset="2"/>
              <a:buChar char="ü"/>
            </a:pPr>
            <a:r>
              <a:rPr lang="en-GB" sz="2400" dirty="0" err="1"/>
              <a:t>Thiel</a:t>
            </a:r>
            <a:r>
              <a:rPr lang="en-GB" sz="2400" dirty="0"/>
              <a:t> D.V. (2014). Research methods for engineers. Cambridge:</a:t>
            </a:r>
            <a:r>
              <a:rPr lang="lv-LV" sz="2400" dirty="0"/>
              <a:t> </a:t>
            </a:r>
            <a:r>
              <a:rPr lang="en-GB" sz="2400" dirty="0"/>
              <a:t>Cambridge University Press</a:t>
            </a:r>
            <a:endParaRPr lang="lv-LV" sz="2400" dirty="0"/>
          </a:p>
          <a:p>
            <a:pPr>
              <a:spcBef>
                <a:spcPts val="2400"/>
              </a:spcBef>
              <a:buFont typeface="Wingdings" panose="05000000000000000000" pitchFamily="2" charset="2"/>
              <a:buChar char="ü"/>
            </a:pPr>
            <a:r>
              <a:rPr lang="en-GB" sz="2400" dirty="0" err="1"/>
              <a:t>Wieringa</a:t>
            </a:r>
            <a:r>
              <a:rPr lang="en-GB" sz="2400" dirty="0"/>
              <a:t> R.J. (2014). Design Science Methodology for Information Systems and Software Engineering. Heidelberg: Springer</a:t>
            </a:r>
          </a:p>
          <a:p>
            <a:pPr>
              <a:spcBef>
                <a:spcPts val="2400"/>
              </a:spcBef>
              <a:buFont typeface="Wingdings" panose="05000000000000000000" pitchFamily="2" charset="2"/>
              <a:buChar char="ü"/>
            </a:pPr>
            <a:r>
              <a:rPr lang="en-GB" sz="2400" dirty="0"/>
              <a:t>Jackson S.L. (2012). Research methods and statistics: a critical thinking approach. Wadsworth Cengage Learning</a:t>
            </a:r>
            <a:endParaRPr lang="lv-LV" sz="2400" dirty="0"/>
          </a:p>
        </p:txBody>
      </p:sp>
      <p:sp>
        <p:nvSpPr>
          <p:cNvPr id="3" name="Title 2">
            <a:extLst>
              <a:ext uri="{FF2B5EF4-FFF2-40B4-BE49-F238E27FC236}">
                <a16:creationId xmlns:a16="http://schemas.microsoft.com/office/drawing/2014/main" id="{A6C4AF80-96AA-EADE-1224-7860491A51BA}"/>
              </a:ext>
            </a:extLst>
          </p:cNvPr>
          <p:cNvSpPr>
            <a:spLocks noGrp="1"/>
          </p:cNvSpPr>
          <p:nvPr>
            <p:ph type="title"/>
          </p:nvPr>
        </p:nvSpPr>
        <p:spPr/>
        <p:txBody>
          <a:bodyPr/>
          <a:lstStyle/>
          <a:p>
            <a:r>
              <a:rPr lang="lv-LV" dirty="0"/>
              <a:t>RTU Centrālajā bibliotēkā pieejamās grāmatas</a:t>
            </a:r>
            <a:endParaRPr lang="en-GB" dirty="0"/>
          </a:p>
        </p:txBody>
      </p:sp>
      <p:sp>
        <p:nvSpPr>
          <p:cNvPr id="4" name="Slide Number Placeholder 3">
            <a:extLst>
              <a:ext uri="{FF2B5EF4-FFF2-40B4-BE49-F238E27FC236}">
                <a16:creationId xmlns:a16="http://schemas.microsoft.com/office/drawing/2014/main" id="{99E36AD1-3933-94A4-A836-334437C16C36}"/>
              </a:ext>
            </a:extLst>
          </p:cNvPr>
          <p:cNvSpPr>
            <a:spLocks noGrp="1"/>
          </p:cNvSpPr>
          <p:nvPr>
            <p:ph type="sldNum" sz="quarter" idx="4"/>
          </p:nvPr>
        </p:nvSpPr>
        <p:spPr/>
        <p:txBody>
          <a:bodyPr/>
          <a:lstStyle/>
          <a:p>
            <a:r>
              <a:rPr lang="en-US"/>
              <a:t>Rīgas Tehniskā universitāte</a:t>
            </a:r>
            <a:endParaRPr lang="en-US" dirty="0"/>
          </a:p>
        </p:txBody>
      </p:sp>
    </p:spTree>
    <p:extLst>
      <p:ext uri="{BB962C8B-B14F-4D97-AF65-F5344CB8AC3E}">
        <p14:creationId xmlns:p14="http://schemas.microsoft.com/office/powerpoint/2010/main" val="24925185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26627"/>
            <a:ext cx="10236200" cy="1470025"/>
          </a:xfrm>
        </p:spPr>
        <p:txBody>
          <a:bodyPr/>
          <a:lstStyle/>
          <a:p>
            <a:r>
              <a:rPr lang="lv-LV" dirty="0"/>
              <a:t>Lai Jums sekmīgs </a:t>
            </a:r>
            <a:br>
              <a:rPr lang="lv-LV" dirty="0"/>
            </a:br>
            <a:r>
              <a:rPr lang="lv-LV" dirty="0"/>
              <a:t>bakalaura darba </a:t>
            </a:r>
            <a:br>
              <a:rPr lang="lv-LV" dirty="0"/>
            </a:br>
            <a:r>
              <a:rPr lang="lv-LV" dirty="0"/>
              <a:t>izstrādes process!</a:t>
            </a:r>
            <a:endParaRPr lang="en-US" dirty="0"/>
          </a:p>
        </p:txBody>
      </p:sp>
      <p:sp>
        <p:nvSpPr>
          <p:cNvPr id="4" name="TextBox 3">
            <a:extLst>
              <a:ext uri="{FF2B5EF4-FFF2-40B4-BE49-F238E27FC236}">
                <a16:creationId xmlns:a16="http://schemas.microsoft.com/office/drawing/2014/main" id="{AF05E064-9094-0DF8-1214-15B397835EE5}"/>
              </a:ext>
            </a:extLst>
          </p:cNvPr>
          <p:cNvSpPr txBox="1"/>
          <p:nvPr/>
        </p:nvSpPr>
        <p:spPr>
          <a:xfrm>
            <a:off x="546100" y="3961032"/>
            <a:ext cx="9956800" cy="1287532"/>
          </a:xfrm>
          <a:prstGeom prst="rect">
            <a:avLst/>
          </a:prstGeom>
          <a:noFill/>
        </p:spPr>
        <p:txBody>
          <a:bodyPr wrap="square">
            <a:spAutoFit/>
          </a:bodyPr>
          <a:lstStyle/>
          <a:p>
            <a:pPr algn="ctr">
              <a:lnSpc>
                <a:spcPct val="150000"/>
              </a:lnSpc>
            </a:pPr>
            <a:r>
              <a:rPr lang="en-GB" dirty="0" err="1"/>
              <a:t>Rīgas</a:t>
            </a:r>
            <a:r>
              <a:rPr lang="en-GB" dirty="0"/>
              <a:t> </a:t>
            </a:r>
            <a:r>
              <a:rPr lang="en-GB" dirty="0" err="1"/>
              <a:t>Tehniskās</a:t>
            </a:r>
            <a:r>
              <a:rPr lang="en-GB" dirty="0"/>
              <a:t> </a:t>
            </a:r>
            <a:r>
              <a:rPr lang="en-GB" dirty="0" err="1"/>
              <a:t>universitātes</a:t>
            </a:r>
            <a:r>
              <a:rPr lang="en-GB" dirty="0"/>
              <a:t> </a:t>
            </a:r>
            <a:endParaRPr lang="lv-LV" dirty="0"/>
          </a:p>
          <a:p>
            <a:pPr algn="ctr">
              <a:lnSpc>
                <a:spcPct val="150000"/>
              </a:lnSpc>
            </a:pPr>
            <a:r>
              <a:rPr lang="en-GB" dirty="0" err="1"/>
              <a:t>Datorzinātnes</a:t>
            </a:r>
            <a:r>
              <a:rPr lang="en-GB" dirty="0"/>
              <a:t> un </a:t>
            </a:r>
            <a:r>
              <a:rPr lang="en-GB" dirty="0" err="1"/>
              <a:t>informācijas</a:t>
            </a:r>
            <a:r>
              <a:rPr lang="en-GB" dirty="0"/>
              <a:t> </a:t>
            </a:r>
            <a:r>
              <a:rPr lang="en-GB" dirty="0" err="1"/>
              <a:t>tehnoloģijas</a:t>
            </a:r>
            <a:r>
              <a:rPr lang="en-GB" dirty="0"/>
              <a:t> </a:t>
            </a:r>
            <a:r>
              <a:rPr lang="en-GB" dirty="0" err="1"/>
              <a:t>fakultātes</a:t>
            </a:r>
            <a:endParaRPr lang="en-GB" dirty="0"/>
          </a:p>
          <a:p>
            <a:pPr algn="ctr">
              <a:lnSpc>
                <a:spcPct val="150000"/>
              </a:lnSpc>
            </a:pPr>
            <a:r>
              <a:rPr lang="en-GB" dirty="0" err="1"/>
              <a:t>Metodiskā</a:t>
            </a:r>
            <a:r>
              <a:rPr lang="en-GB" dirty="0"/>
              <a:t> komisija</a:t>
            </a:r>
          </a:p>
        </p:txBody>
      </p:sp>
    </p:spTree>
    <p:extLst>
      <p:ext uri="{BB962C8B-B14F-4D97-AF65-F5344CB8AC3E}">
        <p14:creationId xmlns:p14="http://schemas.microsoft.com/office/powerpoint/2010/main" val="930393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ACC95F-4EC5-D62F-DEAA-B370A35CDC5D}"/>
              </a:ext>
            </a:extLst>
          </p:cNvPr>
          <p:cNvSpPr>
            <a:spLocks noGrp="1"/>
          </p:cNvSpPr>
          <p:nvPr>
            <p:ph type="ctrTitle"/>
          </p:nvPr>
        </p:nvSpPr>
        <p:spPr/>
        <p:txBody>
          <a:bodyPr/>
          <a:lstStyle/>
          <a:p>
            <a:r>
              <a:rPr lang="lv-LV" dirty="0"/>
              <a:t>Bakalaura darba izstrādē iesaistītās puses un sadarbība ar vadītāju</a:t>
            </a:r>
            <a:br>
              <a:rPr lang="en-GB" dirty="0"/>
            </a:br>
            <a:endParaRPr lang="en-GB" dirty="0"/>
          </a:p>
        </p:txBody>
      </p:sp>
    </p:spTree>
    <p:extLst>
      <p:ext uri="{BB962C8B-B14F-4D97-AF65-F5344CB8AC3E}">
        <p14:creationId xmlns:p14="http://schemas.microsoft.com/office/powerpoint/2010/main" val="1413885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1A3F83A-CAAB-6B37-F2AF-A3E44E3B62CC}"/>
              </a:ext>
            </a:extLst>
          </p:cNvPr>
          <p:cNvSpPr>
            <a:spLocks noGrp="1"/>
          </p:cNvSpPr>
          <p:nvPr>
            <p:ph type="sldNum" sz="quarter" idx="4"/>
          </p:nvPr>
        </p:nvSpPr>
        <p:spPr/>
        <p:txBody>
          <a:bodyPr/>
          <a:lstStyle/>
          <a:p>
            <a:r>
              <a:rPr lang="en-US">
                <a:latin typeface="+mn-lt"/>
              </a:rPr>
              <a:t>Rīgas Tehniskā universitāte</a:t>
            </a:r>
            <a:endParaRPr lang="en-US" dirty="0">
              <a:latin typeface="+mn-lt"/>
            </a:endParaRPr>
          </a:p>
        </p:txBody>
      </p:sp>
      <p:grpSp>
        <p:nvGrpSpPr>
          <p:cNvPr id="19" name="Group 18">
            <a:extLst>
              <a:ext uri="{FF2B5EF4-FFF2-40B4-BE49-F238E27FC236}">
                <a16:creationId xmlns:a16="http://schemas.microsoft.com/office/drawing/2014/main" id="{AD612DF3-F012-FA68-C8F3-4D790C797E91}"/>
              </a:ext>
            </a:extLst>
          </p:cNvPr>
          <p:cNvGrpSpPr/>
          <p:nvPr/>
        </p:nvGrpSpPr>
        <p:grpSpPr>
          <a:xfrm>
            <a:off x="68488" y="3212657"/>
            <a:ext cx="1261730" cy="1468398"/>
            <a:chOff x="1800577" y="2620925"/>
            <a:chExt cx="1261730" cy="1468398"/>
          </a:xfrm>
        </p:grpSpPr>
        <p:pic>
          <p:nvPicPr>
            <p:cNvPr id="6" name="Graphic 5" descr="School boy with solid fill">
              <a:extLst>
                <a:ext uri="{FF2B5EF4-FFF2-40B4-BE49-F238E27FC236}">
                  <a16:creationId xmlns:a16="http://schemas.microsoft.com/office/drawing/2014/main" id="{2941F379-D17D-216E-5F50-87DAB88C38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00577" y="2620925"/>
              <a:ext cx="1261730" cy="1261730"/>
            </a:xfrm>
            <a:prstGeom prst="rect">
              <a:avLst/>
            </a:prstGeom>
          </p:spPr>
        </p:pic>
        <p:sp>
          <p:nvSpPr>
            <p:cNvPr id="9" name="TextBox 8">
              <a:extLst>
                <a:ext uri="{FF2B5EF4-FFF2-40B4-BE49-F238E27FC236}">
                  <a16:creationId xmlns:a16="http://schemas.microsoft.com/office/drawing/2014/main" id="{9DAB2BAA-8126-2A5D-AB1E-DB4CB0765AEC}"/>
                </a:ext>
              </a:extLst>
            </p:cNvPr>
            <p:cNvSpPr txBox="1"/>
            <p:nvPr/>
          </p:nvSpPr>
          <p:spPr>
            <a:xfrm>
              <a:off x="1800578" y="3719991"/>
              <a:ext cx="1261729" cy="369332"/>
            </a:xfrm>
            <a:prstGeom prst="rect">
              <a:avLst/>
            </a:prstGeom>
            <a:noFill/>
          </p:spPr>
          <p:txBody>
            <a:bodyPr wrap="square" rtlCol="0">
              <a:spAutoFit/>
            </a:bodyPr>
            <a:lstStyle/>
            <a:p>
              <a:pPr algn="ctr"/>
              <a:r>
                <a:rPr lang="lv-LV" dirty="0">
                  <a:solidFill>
                    <a:schemeClr val="accent3"/>
                  </a:solidFill>
                </a:rPr>
                <a:t>Students</a:t>
              </a:r>
              <a:endParaRPr lang="en-GB" dirty="0">
                <a:solidFill>
                  <a:schemeClr val="accent3"/>
                </a:solidFill>
              </a:endParaRPr>
            </a:p>
          </p:txBody>
        </p:sp>
      </p:grpSp>
      <p:grpSp>
        <p:nvGrpSpPr>
          <p:cNvPr id="20" name="Group 19">
            <a:extLst>
              <a:ext uri="{FF2B5EF4-FFF2-40B4-BE49-F238E27FC236}">
                <a16:creationId xmlns:a16="http://schemas.microsoft.com/office/drawing/2014/main" id="{BE67D9C9-2FF3-84DE-D6C8-4F199BD4371F}"/>
              </a:ext>
            </a:extLst>
          </p:cNvPr>
          <p:cNvGrpSpPr/>
          <p:nvPr/>
        </p:nvGrpSpPr>
        <p:grpSpPr>
          <a:xfrm>
            <a:off x="5650172" y="3108588"/>
            <a:ext cx="1720584" cy="1849466"/>
            <a:chOff x="7090841" y="2467305"/>
            <a:chExt cx="1720584" cy="1849466"/>
          </a:xfrm>
        </p:grpSpPr>
        <p:pic>
          <p:nvPicPr>
            <p:cNvPr id="8" name="Graphic 7" descr="Professor male with solid fill">
              <a:extLst>
                <a:ext uri="{FF2B5EF4-FFF2-40B4-BE49-F238E27FC236}">
                  <a16:creationId xmlns:a16="http://schemas.microsoft.com/office/drawing/2014/main" id="{A3D300C3-0103-3D6E-C49B-013D3066051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0268" y="2467305"/>
              <a:ext cx="1261730" cy="1261730"/>
            </a:xfrm>
            <a:prstGeom prst="rect">
              <a:avLst/>
            </a:prstGeom>
          </p:spPr>
        </p:pic>
        <p:sp>
          <p:nvSpPr>
            <p:cNvPr id="10" name="TextBox 9">
              <a:extLst>
                <a:ext uri="{FF2B5EF4-FFF2-40B4-BE49-F238E27FC236}">
                  <a16:creationId xmlns:a16="http://schemas.microsoft.com/office/drawing/2014/main" id="{009DD279-F100-5226-AEAE-53D76BEFE3F4}"/>
                </a:ext>
              </a:extLst>
            </p:cNvPr>
            <p:cNvSpPr txBox="1"/>
            <p:nvPr/>
          </p:nvSpPr>
          <p:spPr>
            <a:xfrm>
              <a:off x="7090841" y="3670440"/>
              <a:ext cx="1720584" cy="646331"/>
            </a:xfrm>
            <a:prstGeom prst="rect">
              <a:avLst/>
            </a:prstGeom>
            <a:noFill/>
          </p:spPr>
          <p:txBody>
            <a:bodyPr wrap="square" rtlCol="0">
              <a:spAutoFit/>
            </a:bodyPr>
            <a:lstStyle/>
            <a:p>
              <a:r>
                <a:rPr lang="lv-LV" dirty="0">
                  <a:solidFill>
                    <a:schemeClr val="accent6"/>
                  </a:solidFill>
                </a:rPr>
                <a:t>Darba vadītājs</a:t>
              </a:r>
            </a:p>
            <a:p>
              <a:pPr algn="ctr"/>
              <a:r>
                <a:rPr lang="lv-LV" b="1" dirty="0">
                  <a:solidFill>
                    <a:schemeClr val="accent6"/>
                  </a:solidFill>
                </a:rPr>
                <a:t>(obligāts)</a:t>
              </a:r>
              <a:endParaRPr lang="en-GB" b="1" dirty="0">
                <a:solidFill>
                  <a:schemeClr val="accent6"/>
                </a:solidFill>
              </a:endParaRPr>
            </a:p>
          </p:txBody>
        </p:sp>
      </p:grpSp>
      <p:sp>
        <p:nvSpPr>
          <p:cNvPr id="14" name="TextBox 13">
            <a:extLst>
              <a:ext uri="{FF2B5EF4-FFF2-40B4-BE49-F238E27FC236}">
                <a16:creationId xmlns:a16="http://schemas.microsoft.com/office/drawing/2014/main" id="{7807F3D5-E138-51EA-0796-4FAD86F39095}"/>
              </a:ext>
            </a:extLst>
          </p:cNvPr>
          <p:cNvSpPr txBox="1"/>
          <p:nvPr/>
        </p:nvSpPr>
        <p:spPr>
          <a:xfrm>
            <a:off x="407630" y="350697"/>
            <a:ext cx="11376739" cy="461665"/>
          </a:xfrm>
          <a:prstGeom prst="rect">
            <a:avLst/>
          </a:prstGeom>
          <a:noFill/>
        </p:spPr>
        <p:txBody>
          <a:bodyPr wrap="square">
            <a:spAutoFit/>
          </a:bodyPr>
          <a:lstStyle/>
          <a:p>
            <a:pPr algn="ctr"/>
            <a:r>
              <a:rPr lang="lv-LV" sz="2400" dirty="0">
                <a:effectLst/>
                <a:ea typeface="Calibri" panose="020F0502020204030204" pitchFamily="34" charset="0"/>
                <a:cs typeface="Times New Roman" panose="02020603050405020304" pitchFamily="18" charset="0"/>
              </a:rPr>
              <a:t>Bakalaura darbs tiek izstrādāts bakalaura darba vadītāja vadībā</a:t>
            </a:r>
            <a:endParaRPr lang="en-GB" sz="2400" dirty="0"/>
          </a:p>
        </p:txBody>
      </p:sp>
      <p:sp>
        <p:nvSpPr>
          <p:cNvPr id="15" name="TextBox 14">
            <a:extLst>
              <a:ext uri="{FF2B5EF4-FFF2-40B4-BE49-F238E27FC236}">
                <a16:creationId xmlns:a16="http://schemas.microsoft.com/office/drawing/2014/main" id="{5EAA4D74-0D80-893C-706F-2119B2C178DD}"/>
              </a:ext>
            </a:extLst>
          </p:cNvPr>
          <p:cNvSpPr txBox="1"/>
          <p:nvPr/>
        </p:nvSpPr>
        <p:spPr>
          <a:xfrm>
            <a:off x="4447975" y="4950529"/>
            <a:ext cx="4087863" cy="1477328"/>
          </a:xfrm>
          <a:prstGeom prst="rect">
            <a:avLst/>
          </a:prstGeom>
          <a:noFill/>
        </p:spPr>
        <p:txBody>
          <a:bodyPr wrap="square">
            <a:spAutoFit/>
          </a:bodyPr>
          <a:lstStyle/>
          <a:p>
            <a:pPr algn="ctr"/>
            <a:r>
              <a:rPr lang="lv-LV" sz="1800" i="1" dirty="0">
                <a:effectLst/>
                <a:ea typeface="Calibri" panose="020F0502020204030204" pitchFamily="34" charset="0"/>
                <a:cs typeface="Times New Roman" panose="02020603050405020304" pitchFamily="18" charset="0"/>
              </a:rPr>
              <a:t>RTU mācībspēks vai citas organizācijas darbinieks ar doktora vai maģistra grādu attiecīgajā nozarē vai ar augstāko (5.līmeņa) profesionālo kvalifikāciju</a:t>
            </a:r>
            <a:endParaRPr lang="en-GB" i="1" dirty="0"/>
          </a:p>
        </p:txBody>
      </p:sp>
      <p:pic>
        <p:nvPicPr>
          <p:cNvPr id="17" name="Graphic 16" descr="Add with solid fill">
            <a:extLst>
              <a:ext uri="{FF2B5EF4-FFF2-40B4-BE49-F238E27FC236}">
                <a16:creationId xmlns:a16="http://schemas.microsoft.com/office/drawing/2014/main" id="{7AEE4B9B-1561-7F08-081E-19640322F9D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31672" y="3581989"/>
            <a:ext cx="914400" cy="914400"/>
          </a:xfrm>
          <a:prstGeom prst="rect">
            <a:avLst/>
          </a:prstGeom>
        </p:spPr>
      </p:pic>
      <p:grpSp>
        <p:nvGrpSpPr>
          <p:cNvPr id="21" name="Group 20">
            <a:extLst>
              <a:ext uri="{FF2B5EF4-FFF2-40B4-BE49-F238E27FC236}">
                <a16:creationId xmlns:a16="http://schemas.microsoft.com/office/drawing/2014/main" id="{E82E892C-0000-FF67-B45E-6F606C3B6D13}"/>
              </a:ext>
            </a:extLst>
          </p:cNvPr>
          <p:cNvGrpSpPr/>
          <p:nvPr/>
        </p:nvGrpSpPr>
        <p:grpSpPr>
          <a:xfrm>
            <a:off x="3570907" y="1677946"/>
            <a:ext cx="1981200" cy="1882068"/>
            <a:chOff x="5426976" y="970963"/>
            <a:chExt cx="1981200" cy="1882068"/>
          </a:xfrm>
        </p:grpSpPr>
        <p:sp>
          <p:nvSpPr>
            <p:cNvPr id="2" name="Oval 1">
              <a:extLst>
                <a:ext uri="{FF2B5EF4-FFF2-40B4-BE49-F238E27FC236}">
                  <a16:creationId xmlns:a16="http://schemas.microsoft.com/office/drawing/2014/main" id="{21951279-218C-D61A-FF38-170BA55F788D}"/>
                </a:ext>
              </a:extLst>
            </p:cNvPr>
            <p:cNvSpPr/>
            <p:nvPr/>
          </p:nvSpPr>
          <p:spPr>
            <a:xfrm>
              <a:off x="5477776" y="970963"/>
              <a:ext cx="1930400" cy="1882068"/>
            </a:xfrm>
            <a:prstGeom prst="ellipse">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2"/>
                </a:solidFill>
              </a:endParaRPr>
            </a:p>
          </p:txBody>
        </p:sp>
        <p:sp>
          <p:nvSpPr>
            <p:cNvPr id="3" name="TextBox 2">
              <a:extLst>
                <a:ext uri="{FF2B5EF4-FFF2-40B4-BE49-F238E27FC236}">
                  <a16:creationId xmlns:a16="http://schemas.microsoft.com/office/drawing/2014/main" id="{A72088A1-AABB-1070-C247-AFBDA9B08717}"/>
                </a:ext>
              </a:extLst>
            </p:cNvPr>
            <p:cNvSpPr txBox="1"/>
            <p:nvPr/>
          </p:nvSpPr>
          <p:spPr>
            <a:xfrm>
              <a:off x="5426976" y="1309878"/>
              <a:ext cx="1981200" cy="1200329"/>
            </a:xfrm>
            <a:prstGeom prst="rect">
              <a:avLst/>
            </a:prstGeom>
            <a:noFill/>
          </p:spPr>
          <p:txBody>
            <a:bodyPr wrap="square" rtlCol="0">
              <a:spAutoFit/>
            </a:bodyPr>
            <a:lstStyle/>
            <a:p>
              <a:pPr algn="ctr"/>
              <a:r>
                <a:rPr lang="lv-LV" dirty="0">
                  <a:solidFill>
                    <a:schemeClr val="bg2"/>
                  </a:solidFill>
                </a:rPr>
                <a:t>Eksperts konkrētajā zinātnes apakšnozarē</a:t>
              </a:r>
              <a:endParaRPr lang="en-GB" dirty="0">
                <a:solidFill>
                  <a:schemeClr val="bg2"/>
                </a:solidFill>
              </a:endParaRPr>
            </a:p>
          </p:txBody>
        </p:sp>
      </p:grpSp>
      <p:grpSp>
        <p:nvGrpSpPr>
          <p:cNvPr id="22" name="Group 21">
            <a:extLst>
              <a:ext uri="{FF2B5EF4-FFF2-40B4-BE49-F238E27FC236}">
                <a16:creationId xmlns:a16="http://schemas.microsoft.com/office/drawing/2014/main" id="{69D6E8E4-A5FC-4C43-AAD5-9BD428298540}"/>
              </a:ext>
            </a:extLst>
          </p:cNvPr>
          <p:cNvGrpSpPr/>
          <p:nvPr/>
        </p:nvGrpSpPr>
        <p:grpSpPr>
          <a:xfrm>
            <a:off x="5501307" y="945118"/>
            <a:ext cx="1981200" cy="1882068"/>
            <a:chOff x="7560576" y="741517"/>
            <a:chExt cx="1981200" cy="1882068"/>
          </a:xfrm>
        </p:grpSpPr>
        <p:sp>
          <p:nvSpPr>
            <p:cNvPr id="5" name="Oval 4">
              <a:extLst>
                <a:ext uri="{FF2B5EF4-FFF2-40B4-BE49-F238E27FC236}">
                  <a16:creationId xmlns:a16="http://schemas.microsoft.com/office/drawing/2014/main" id="{981929DE-FAA4-AECB-961A-98EFA18C2240}"/>
                </a:ext>
              </a:extLst>
            </p:cNvPr>
            <p:cNvSpPr/>
            <p:nvPr/>
          </p:nvSpPr>
          <p:spPr>
            <a:xfrm>
              <a:off x="7611376" y="741517"/>
              <a:ext cx="1930400" cy="1882068"/>
            </a:xfrm>
            <a:prstGeom prst="ellipse">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96953A63-D8FA-3296-CD66-808BD98E611A}"/>
                </a:ext>
              </a:extLst>
            </p:cNvPr>
            <p:cNvSpPr txBox="1"/>
            <p:nvPr/>
          </p:nvSpPr>
          <p:spPr>
            <a:xfrm>
              <a:off x="7560576" y="1080432"/>
              <a:ext cx="1981200" cy="1200329"/>
            </a:xfrm>
            <a:prstGeom prst="rect">
              <a:avLst/>
            </a:prstGeom>
            <a:noFill/>
          </p:spPr>
          <p:txBody>
            <a:bodyPr wrap="square" rtlCol="0">
              <a:spAutoFit/>
            </a:bodyPr>
            <a:lstStyle/>
            <a:p>
              <a:pPr algn="ctr"/>
              <a:r>
                <a:rPr lang="lv-LV" dirty="0">
                  <a:solidFill>
                    <a:schemeClr val="bg2"/>
                  </a:solidFill>
                </a:rPr>
                <a:t>Eksperts zinātnisko pētījumu veikšanā</a:t>
              </a:r>
              <a:endParaRPr lang="en-GB" dirty="0">
                <a:solidFill>
                  <a:schemeClr val="bg2"/>
                </a:solidFill>
              </a:endParaRPr>
            </a:p>
          </p:txBody>
        </p:sp>
      </p:grpSp>
      <p:grpSp>
        <p:nvGrpSpPr>
          <p:cNvPr id="23" name="Group 22">
            <a:extLst>
              <a:ext uri="{FF2B5EF4-FFF2-40B4-BE49-F238E27FC236}">
                <a16:creationId xmlns:a16="http://schemas.microsoft.com/office/drawing/2014/main" id="{D60935B0-FDBC-A109-3393-7D8E98523503}"/>
              </a:ext>
            </a:extLst>
          </p:cNvPr>
          <p:cNvGrpSpPr/>
          <p:nvPr/>
        </p:nvGrpSpPr>
        <p:grpSpPr>
          <a:xfrm>
            <a:off x="7482507" y="1711383"/>
            <a:ext cx="1930400" cy="1882068"/>
            <a:chOff x="9771309" y="1343533"/>
            <a:chExt cx="1930400" cy="1882068"/>
          </a:xfrm>
        </p:grpSpPr>
        <p:sp>
          <p:nvSpPr>
            <p:cNvPr id="16" name="Oval 15">
              <a:extLst>
                <a:ext uri="{FF2B5EF4-FFF2-40B4-BE49-F238E27FC236}">
                  <a16:creationId xmlns:a16="http://schemas.microsoft.com/office/drawing/2014/main" id="{9178CB2D-B74E-E84F-2575-9BB7419051D7}"/>
                </a:ext>
              </a:extLst>
            </p:cNvPr>
            <p:cNvSpPr/>
            <p:nvPr/>
          </p:nvSpPr>
          <p:spPr>
            <a:xfrm>
              <a:off x="9771309" y="1343533"/>
              <a:ext cx="1930400" cy="1882068"/>
            </a:xfrm>
            <a:prstGeom prst="ellipse">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6B46694B-E98D-10D7-05D8-A56C89AE8C8D}"/>
                </a:ext>
              </a:extLst>
            </p:cNvPr>
            <p:cNvSpPr txBox="1"/>
            <p:nvPr/>
          </p:nvSpPr>
          <p:spPr>
            <a:xfrm>
              <a:off x="9865182" y="1620814"/>
              <a:ext cx="1762157" cy="1477328"/>
            </a:xfrm>
            <a:prstGeom prst="rect">
              <a:avLst/>
            </a:prstGeom>
            <a:noFill/>
          </p:spPr>
          <p:txBody>
            <a:bodyPr wrap="square" rtlCol="0">
              <a:spAutoFit/>
            </a:bodyPr>
            <a:lstStyle/>
            <a:p>
              <a:pPr algn="ctr"/>
              <a:r>
                <a:rPr lang="lv-LV" dirty="0">
                  <a:solidFill>
                    <a:schemeClr val="bg2"/>
                  </a:solidFill>
                </a:rPr>
                <a:t>Bakalaura darba izstrādes procesa un prasību pārzinis</a:t>
              </a:r>
              <a:endParaRPr lang="en-GB" dirty="0">
                <a:solidFill>
                  <a:schemeClr val="bg2"/>
                </a:solidFill>
              </a:endParaRPr>
            </a:p>
          </p:txBody>
        </p:sp>
      </p:grpSp>
      <p:grpSp>
        <p:nvGrpSpPr>
          <p:cNvPr id="24" name="Group 23">
            <a:extLst>
              <a:ext uri="{FF2B5EF4-FFF2-40B4-BE49-F238E27FC236}">
                <a16:creationId xmlns:a16="http://schemas.microsoft.com/office/drawing/2014/main" id="{BE860937-AF1C-AA2A-4436-F8D63D0AA5E5}"/>
              </a:ext>
            </a:extLst>
          </p:cNvPr>
          <p:cNvGrpSpPr/>
          <p:nvPr/>
        </p:nvGrpSpPr>
        <p:grpSpPr>
          <a:xfrm>
            <a:off x="10078968" y="3108489"/>
            <a:ext cx="1538887" cy="1791612"/>
            <a:chOff x="10078968" y="3108489"/>
            <a:chExt cx="1538887" cy="1791612"/>
          </a:xfrm>
        </p:grpSpPr>
        <p:sp>
          <p:nvSpPr>
            <p:cNvPr id="11" name="TextBox 10">
              <a:extLst>
                <a:ext uri="{FF2B5EF4-FFF2-40B4-BE49-F238E27FC236}">
                  <a16:creationId xmlns:a16="http://schemas.microsoft.com/office/drawing/2014/main" id="{FDE69038-A7CC-0086-84E7-EF8C32305423}"/>
                </a:ext>
              </a:extLst>
            </p:cNvPr>
            <p:cNvSpPr txBox="1"/>
            <p:nvPr/>
          </p:nvSpPr>
          <p:spPr>
            <a:xfrm>
              <a:off x="10078968" y="4253770"/>
              <a:ext cx="1538887" cy="646331"/>
            </a:xfrm>
            <a:prstGeom prst="rect">
              <a:avLst/>
            </a:prstGeom>
            <a:noFill/>
          </p:spPr>
          <p:txBody>
            <a:bodyPr wrap="square" rtlCol="0">
              <a:spAutoFit/>
            </a:bodyPr>
            <a:lstStyle/>
            <a:p>
              <a:pPr algn="ctr"/>
              <a:r>
                <a:rPr lang="lv-LV" dirty="0">
                  <a:solidFill>
                    <a:schemeClr val="accent6">
                      <a:lumMod val="75000"/>
                    </a:schemeClr>
                  </a:solidFill>
                </a:rPr>
                <a:t>Konsultants</a:t>
              </a:r>
            </a:p>
            <a:p>
              <a:pPr algn="ctr"/>
              <a:r>
                <a:rPr lang="lv-LV" b="1" dirty="0">
                  <a:solidFill>
                    <a:schemeClr val="accent6">
                      <a:lumMod val="75000"/>
                    </a:schemeClr>
                  </a:solidFill>
                </a:rPr>
                <a:t>(neobligāts)</a:t>
              </a:r>
              <a:endParaRPr lang="en-GB" b="1" dirty="0">
                <a:solidFill>
                  <a:schemeClr val="accent6">
                    <a:lumMod val="75000"/>
                  </a:schemeClr>
                </a:solidFill>
              </a:endParaRPr>
            </a:p>
          </p:txBody>
        </p:sp>
        <p:pic>
          <p:nvPicPr>
            <p:cNvPr id="12" name="Graphic 11" descr="Male profile with solid fill">
              <a:extLst>
                <a:ext uri="{FF2B5EF4-FFF2-40B4-BE49-F238E27FC236}">
                  <a16:creationId xmlns:a16="http://schemas.microsoft.com/office/drawing/2014/main" id="{A97F7A28-C4CA-FCF5-C623-15569CE2AFD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181833" y="3108489"/>
              <a:ext cx="1341917" cy="1341917"/>
            </a:xfrm>
            <a:prstGeom prst="rect">
              <a:avLst/>
            </a:prstGeom>
          </p:spPr>
        </p:pic>
      </p:grpSp>
      <p:pic>
        <p:nvPicPr>
          <p:cNvPr id="13" name="Graphic 12" descr="Add with solid fill">
            <a:extLst>
              <a:ext uri="{FF2B5EF4-FFF2-40B4-BE49-F238E27FC236}">
                <a16:creationId xmlns:a16="http://schemas.microsoft.com/office/drawing/2014/main" id="{097F150D-620D-1D78-CFE6-4543FD55900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922392" y="3581989"/>
            <a:ext cx="914400" cy="914400"/>
          </a:xfrm>
          <a:prstGeom prst="rect">
            <a:avLst/>
          </a:prstGeom>
        </p:spPr>
      </p:pic>
    </p:spTree>
    <p:extLst>
      <p:ext uri="{BB962C8B-B14F-4D97-AF65-F5344CB8AC3E}">
        <p14:creationId xmlns:p14="http://schemas.microsoft.com/office/powerpoint/2010/main" val="2535253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a:t>Rīgas Tehniskā universitāte</a:t>
            </a:r>
            <a:endParaRPr lang="en-US" dirty="0"/>
          </a:p>
        </p:txBody>
      </p:sp>
      <p:sp>
        <p:nvSpPr>
          <p:cNvPr id="6" name="TextBox 5">
            <a:extLst>
              <a:ext uri="{FF2B5EF4-FFF2-40B4-BE49-F238E27FC236}">
                <a16:creationId xmlns:a16="http://schemas.microsoft.com/office/drawing/2014/main" id="{752C169A-B18D-9459-399E-49E947564EF8}"/>
              </a:ext>
            </a:extLst>
          </p:cNvPr>
          <p:cNvSpPr txBox="1"/>
          <p:nvPr/>
        </p:nvSpPr>
        <p:spPr>
          <a:xfrm>
            <a:off x="609599" y="1415428"/>
            <a:ext cx="11129319" cy="4339650"/>
          </a:xfrm>
          <a:prstGeom prst="rect">
            <a:avLst/>
          </a:prstGeom>
          <a:noFill/>
        </p:spPr>
        <p:txBody>
          <a:bodyPr wrap="square">
            <a:spAutoFit/>
          </a:bodyPr>
          <a:lstStyle/>
          <a:p>
            <a:pPr marL="342900" indent="-342900">
              <a:spcAft>
                <a:spcPts val="1200"/>
              </a:spcAft>
              <a:buFont typeface="Wingdings" panose="05000000000000000000" pitchFamily="2" charset="2"/>
              <a:buChar char="ü"/>
            </a:pPr>
            <a:r>
              <a:rPr lang="lv-LV" sz="2400" dirty="0">
                <a:effectLst/>
                <a:latin typeface="+mj-lt"/>
                <a:ea typeface="Calibri" panose="020F0502020204030204" pitchFamily="34" charset="0"/>
              </a:rPr>
              <a:t>Studentam ir jāatceras, ka bakalaura darbs ir viņa pašu patstāvīgi izstrādāts oriģināls darbs</a:t>
            </a:r>
          </a:p>
          <a:p>
            <a:pPr marL="342900" indent="-342900">
              <a:spcAft>
                <a:spcPts val="1200"/>
              </a:spcAft>
              <a:buFont typeface="Wingdings" panose="05000000000000000000" pitchFamily="2" charset="2"/>
              <a:buChar char="ü"/>
            </a:pPr>
            <a:r>
              <a:rPr lang="lv-LV" sz="2400" dirty="0">
                <a:latin typeface="+mj-lt"/>
                <a:ea typeface="Calibri" panose="020F0502020204030204" pitchFamily="34" charset="0"/>
              </a:rPr>
              <a:t>D</a:t>
            </a:r>
            <a:r>
              <a:rPr lang="lv-LV" sz="2400" dirty="0">
                <a:effectLst/>
                <a:latin typeface="+mj-lt"/>
                <a:ea typeface="Calibri" panose="020F0502020204030204" pitchFamily="34" charset="0"/>
              </a:rPr>
              <a:t>arba vadītājs un/vai konsultants pamata sniedz ieteikumus un padomus, kā arī ievirza bakalaura darba izstrādi</a:t>
            </a:r>
          </a:p>
          <a:p>
            <a:pPr marL="342900" indent="-342900">
              <a:spcAft>
                <a:spcPts val="1200"/>
              </a:spcAft>
              <a:buFont typeface="Wingdings" panose="05000000000000000000" pitchFamily="2" charset="2"/>
              <a:buChar char="ü"/>
            </a:pPr>
            <a:r>
              <a:rPr lang="lv-LV" sz="2400" dirty="0">
                <a:latin typeface="+mj-lt"/>
                <a:ea typeface="Calibri" panose="020F0502020204030204" pitchFamily="34" charset="0"/>
              </a:rPr>
              <a:t>Tādējādi students ir </a:t>
            </a:r>
            <a:r>
              <a:rPr lang="lv-LV" sz="2400" dirty="0">
                <a:effectLst/>
                <a:latin typeface="+mj-lt"/>
                <a:ea typeface="Calibri" panose="020F0502020204030204" pitchFamily="34" charset="0"/>
                <a:cs typeface="Times New Roman" panose="02020603050405020304" pitchFamily="18" charset="0"/>
              </a:rPr>
              <a:t>pilnībā atbildīgs par bakalaura darba izstrādes laikā:</a:t>
            </a:r>
          </a:p>
          <a:p>
            <a:pPr marL="800100" lvl="1" indent="-342900">
              <a:spcAft>
                <a:spcPts val="1200"/>
              </a:spcAft>
              <a:buFont typeface="Wingdings" panose="05000000000000000000" pitchFamily="2" charset="2"/>
              <a:buChar char="§"/>
            </a:pPr>
            <a:r>
              <a:rPr lang="lv-LV" sz="2400" dirty="0">
                <a:effectLst/>
                <a:latin typeface="+mj-lt"/>
                <a:ea typeface="Calibri" panose="020F0502020204030204" pitchFamily="34" charset="0"/>
                <a:cs typeface="Times New Roman" panose="02020603050405020304" pitchFamily="18" charset="0"/>
              </a:rPr>
              <a:t>pieņemtajiem lēmumiem, </a:t>
            </a:r>
          </a:p>
          <a:p>
            <a:pPr marL="800100" lvl="1" indent="-342900">
              <a:spcAft>
                <a:spcPts val="1200"/>
              </a:spcAft>
              <a:buFont typeface="Wingdings" panose="05000000000000000000" pitchFamily="2" charset="2"/>
              <a:buChar char="§"/>
            </a:pPr>
            <a:r>
              <a:rPr lang="lv-LV" sz="2400" dirty="0">
                <a:effectLst/>
                <a:latin typeface="+mj-lt"/>
                <a:ea typeface="Calibri" panose="020F0502020204030204" pitchFamily="34" charset="0"/>
                <a:cs typeface="Times New Roman" panose="02020603050405020304" pitchFamily="18" charset="0"/>
              </a:rPr>
              <a:t>atspoguļoto faktu, iegūto datu un veikto aprēķinu  pareizību un ticamību, </a:t>
            </a:r>
          </a:p>
          <a:p>
            <a:pPr marL="800100" lvl="1" indent="-342900">
              <a:spcAft>
                <a:spcPts val="1200"/>
              </a:spcAft>
              <a:buFont typeface="Wingdings" panose="05000000000000000000" pitchFamily="2" charset="2"/>
              <a:buChar char="§"/>
            </a:pPr>
            <a:r>
              <a:rPr lang="lv-LV" sz="2400" dirty="0">
                <a:effectLst/>
                <a:latin typeface="+mj-lt"/>
                <a:ea typeface="Calibri" panose="020F0502020204030204" pitchFamily="34" charset="0"/>
                <a:cs typeface="Times New Roman" panose="02020603050405020304" pitchFamily="18" charset="0"/>
              </a:rPr>
              <a:t>bakalaura darba noformēšanas kvalitāti un </a:t>
            </a:r>
          </a:p>
          <a:p>
            <a:pPr marL="800100" lvl="1" indent="-342900">
              <a:spcAft>
                <a:spcPts val="1200"/>
              </a:spcAft>
              <a:buFont typeface="Wingdings" panose="05000000000000000000" pitchFamily="2" charset="2"/>
              <a:buChar char="§"/>
            </a:pPr>
            <a:r>
              <a:rPr lang="lv-LV" sz="2400" dirty="0">
                <a:effectLst/>
                <a:latin typeface="+mj-lt"/>
                <a:ea typeface="Calibri" panose="020F0502020204030204" pitchFamily="34" charset="0"/>
                <a:cs typeface="Times New Roman" panose="02020603050405020304" pitchFamily="18" charset="0"/>
              </a:rPr>
              <a:t>bakalaura darba izstrādes grafika termiņu ievērošanu. </a:t>
            </a:r>
            <a:endParaRPr lang="en-GB" sz="2400" dirty="0">
              <a:latin typeface="+mj-lt"/>
            </a:endParaRPr>
          </a:p>
        </p:txBody>
      </p:sp>
      <p:sp>
        <p:nvSpPr>
          <p:cNvPr id="5" name="Title 2">
            <a:extLst>
              <a:ext uri="{FF2B5EF4-FFF2-40B4-BE49-F238E27FC236}">
                <a16:creationId xmlns:a16="http://schemas.microsoft.com/office/drawing/2014/main" id="{77F05FFE-1BA9-A5CC-CB02-F0395DBFAD1F}"/>
              </a:ext>
            </a:extLst>
          </p:cNvPr>
          <p:cNvSpPr>
            <a:spLocks noGrp="1"/>
          </p:cNvSpPr>
          <p:nvPr>
            <p:ph type="title"/>
          </p:nvPr>
        </p:nvSpPr>
        <p:spPr>
          <a:xfrm>
            <a:off x="609600" y="363965"/>
            <a:ext cx="10972800" cy="770685"/>
          </a:xfrm>
        </p:spPr>
        <p:txBody>
          <a:bodyPr/>
          <a:lstStyle/>
          <a:p>
            <a:r>
              <a:rPr lang="lv-LV" dirty="0"/>
              <a:t>Studenta atbildība</a:t>
            </a:r>
            <a:endParaRPr lang="en-GB" dirty="0"/>
          </a:p>
        </p:txBody>
      </p:sp>
    </p:spTree>
    <p:extLst>
      <p:ext uri="{BB962C8B-B14F-4D97-AF65-F5344CB8AC3E}">
        <p14:creationId xmlns:p14="http://schemas.microsoft.com/office/powerpoint/2010/main" val="25438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344920-A0ED-0691-B9E2-4A2D7DA48901}"/>
              </a:ext>
            </a:extLst>
          </p:cNvPr>
          <p:cNvSpPr>
            <a:spLocks noGrp="1"/>
          </p:cNvSpPr>
          <p:nvPr>
            <p:ph type="sldNum" sz="quarter" idx="4"/>
          </p:nvPr>
        </p:nvSpPr>
        <p:spPr/>
        <p:txBody>
          <a:bodyPr/>
          <a:lstStyle/>
          <a:p>
            <a:r>
              <a:rPr lang="en-US"/>
              <a:t>Rīgas Tehniskā universitāte</a:t>
            </a:r>
            <a:endParaRPr lang="en-US" dirty="0"/>
          </a:p>
        </p:txBody>
      </p:sp>
      <p:sp>
        <p:nvSpPr>
          <p:cNvPr id="7" name="Title 2">
            <a:extLst>
              <a:ext uri="{FF2B5EF4-FFF2-40B4-BE49-F238E27FC236}">
                <a16:creationId xmlns:a16="http://schemas.microsoft.com/office/drawing/2014/main" id="{FAD5B916-F46D-4131-307F-1C7F3E4810CF}"/>
              </a:ext>
            </a:extLst>
          </p:cNvPr>
          <p:cNvSpPr>
            <a:spLocks noGrp="1"/>
          </p:cNvSpPr>
          <p:nvPr>
            <p:ph type="title"/>
          </p:nvPr>
        </p:nvSpPr>
        <p:spPr>
          <a:xfrm>
            <a:off x="0" y="8977"/>
            <a:ext cx="10972800" cy="770685"/>
          </a:xfrm>
        </p:spPr>
        <p:txBody>
          <a:bodyPr/>
          <a:lstStyle/>
          <a:p>
            <a:r>
              <a:rPr lang="lv-LV" dirty="0"/>
              <a:t>Darba vadītāja pienākumi</a:t>
            </a:r>
            <a:endParaRPr lang="en-GB" dirty="0"/>
          </a:p>
        </p:txBody>
      </p:sp>
      <p:sp>
        <p:nvSpPr>
          <p:cNvPr id="2" name="Rectangle: Rounded Corners 1">
            <a:extLst>
              <a:ext uri="{FF2B5EF4-FFF2-40B4-BE49-F238E27FC236}">
                <a16:creationId xmlns:a16="http://schemas.microsoft.com/office/drawing/2014/main" id="{C490D039-9D1A-FFE1-9F7B-CBD2E6684E79}"/>
              </a:ext>
            </a:extLst>
          </p:cNvPr>
          <p:cNvSpPr/>
          <p:nvPr/>
        </p:nvSpPr>
        <p:spPr>
          <a:xfrm>
            <a:off x="2057355" y="896994"/>
            <a:ext cx="3697200" cy="12852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Konsultēt pētījuma virziena identificēšanā un temata izvēlē</a:t>
            </a:r>
            <a:endParaRPr lang="lv-LV" sz="1700" dirty="0"/>
          </a:p>
        </p:txBody>
      </p:sp>
      <p:sp>
        <p:nvSpPr>
          <p:cNvPr id="10" name="Rectangle: Rounded Corners 9">
            <a:extLst>
              <a:ext uri="{FF2B5EF4-FFF2-40B4-BE49-F238E27FC236}">
                <a16:creationId xmlns:a16="http://schemas.microsoft.com/office/drawing/2014/main" id="{F73AD52D-7061-27C6-D558-C7C0D61161EE}"/>
              </a:ext>
            </a:extLst>
          </p:cNvPr>
          <p:cNvSpPr/>
          <p:nvPr/>
        </p:nvSpPr>
        <p:spPr>
          <a:xfrm>
            <a:off x="6624577" y="896994"/>
            <a:ext cx="3697200" cy="12852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Konsultēt par darba mērķa un uzdevumu formulēšanu, darba izstrādes grafiku, un darba struktūru</a:t>
            </a:r>
            <a:endParaRPr lang="lv-LV" sz="1700" dirty="0"/>
          </a:p>
        </p:txBody>
      </p:sp>
      <p:sp>
        <p:nvSpPr>
          <p:cNvPr id="11" name="Rectangle: Rounded Corners 10">
            <a:extLst>
              <a:ext uri="{FF2B5EF4-FFF2-40B4-BE49-F238E27FC236}">
                <a16:creationId xmlns:a16="http://schemas.microsoft.com/office/drawing/2014/main" id="{3E60A142-17B8-BC40-C773-CBB4D4590A2B}"/>
              </a:ext>
            </a:extLst>
          </p:cNvPr>
          <p:cNvSpPr/>
          <p:nvPr/>
        </p:nvSpPr>
        <p:spPr>
          <a:xfrm>
            <a:off x="8214342" y="2332663"/>
            <a:ext cx="3697200" cy="128520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Konsultēt bakalaura darba izstrādei piemērotu informācijas avotu izvēlē</a:t>
            </a:r>
            <a:endParaRPr lang="lv-LV" sz="1700" dirty="0"/>
          </a:p>
        </p:txBody>
      </p:sp>
      <p:sp>
        <p:nvSpPr>
          <p:cNvPr id="12" name="Rectangle: Rounded Corners 11">
            <a:extLst>
              <a:ext uri="{FF2B5EF4-FFF2-40B4-BE49-F238E27FC236}">
                <a16:creationId xmlns:a16="http://schemas.microsoft.com/office/drawing/2014/main" id="{83B28C95-DF8E-717C-FAB0-9D97A91D5D40}"/>
              </a:ext>
            </a:extLst>
          </p:cNvPr>
          <p:cNvSpPr/>
          <p:nvPr/>
        </p:nvSpPr>
        <p:spPr>
          <a:xfrm>
            <a:off x="8214342" y="3806072"/>
            <a:ext cx="3697200" cy="128520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Konsultēt bakalaura darba izstrādei piemērotu pētījuma metožu izvēlē</a:t>
            </a:r>
            <a:endParaRPr lang="lv-LV" sz="1700" dirty="0"/>
          </a:p>
        </p:txBody>
      </p:sp>
      <p:sp>
        <p:nvSpPr>
          <p:cNvPr id="13" name="Rectangle: Rounded Corners 12">
            <a:extLst>
              <a:ext uri="{FF2B5EF4-FFF2-40B4-BE49-F238E27FC236}">
                <a16:creationId xmlns:a16="http://schemas.microsoft.com/office/drawing/2014/main" id="{C6F45BE8-E9FF-1621-E449-4D22FF94EC67}"/>
              </a:ext>
            </a:extLst>
          </p:cNvPr>
          <p:cNvSpPr/>
          <p:nvPr/>
        </p:nvSpPr>
        <p:spPr>
          <a:xfrm>
            <a:off x="4415542" y="5269662"/>
            <a:ext cx="3697200" cy="128520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ffectLst/>
                <a:ea typeface="Calibri" panose="020F0502020204030204" pitchFamily="34" charset="0"/>
                <a:cs typeface="Times New Roman" panose="02020603050405020304" pitchFamily="18" charset="0"/>
              </a:rPr>
              <a:t>Sekot bakalaura darba izstrādei, sniedzot atgriezenisko saiti par nepieciešamajām izmaiņām un papildinājumiem</a:t>
            </a:r>
            <a:endParaRPr lang="lv-LV" sz="1700" dirty="0"/>
          </a:p>
        </p:txBody>
      </p:sp>
      <p:sp>
        <p:nvSpPr>
          <p:cNvPr id="14" name="Rectangle: Rounded Corners 13">
            <a:extLst>
              <a:ext uri="{FF2B5EF4-FFF2-40B4-BE49-F238E27FC236}">
                <a16:creationId xmlns:a16="http://schemas.microsoft.com/office/drawing/2014/main" id="{13C6DDC4-85AD-E842-B9AB-9B882F7503C8}"/>
              </a:ext>
            </a:extLst>
          </p:cNvPr>
          <p:cNvSpPr/>
          <p:nvPr/>
        </p:nvSpPr>
        <p:spPr>
          <a:xfrm>
            <a:off x="450571" y="2331350"/>
            <a:ext cx="3695691" cy="1286513"/>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lv-LV" sz="1700" dirty="0">
                <a:ea typeface="Calibri" panose="020F0502020204030204" pitchFamily="34" charset="0"/>
                <a:cs typeface="Times New Roman" panose="02020603050405020304" pitchFamily="18" charset="0"/>
              </a:rPr>
              <a:t>I</a:t>
            </a:r>
            <a:r>
              <a:rPr lang="lv-LV" sz="1700" dirty="0">
                <a:effectLst/>
                <a:ea typeface="Calibri" panose="020F0502020204030204" pitchFamily="34" charset="0"/>
                <a:cs typeface="Times New Roman" panose="02020603050405020304" pitchFamily="18" charset="0"/>
              </a:rPr>
              <a:t>zskatīt aizstāvēšanai iesniegto bakalaura darbu un sagatavot rakstisku atsauksmi par studenta izstrādāto bakalaura darbu</a:t>
            </a:r>
            <a:endParaRPr lang="lv-LV" sz="1700" dirty="0"/>
          </a:p>
        </p:txBody>
      </p:sp>
      <p:sp>
        <p:nvSpPr>
          <p:cNvPr id="15" name="Rectangle: Rounded Corners 14">
            <a:extLst>
              <a:ext uri="{FF2B5EF4-FFF2-40B4-BE49-F238E27FC236}">
                <a16:creationId xmlns:a16="http://schemas.microsoft.com/office/drawing/2014/main" id="{357DDB9A-E251-72CF-B57E-32C27C82D1E5}"/>
              </a:ext>
            </a:extLst>
          </p:cNvPr>
          <p:cNvSpPr/>
          <p:nvPr/>
        </p:nvSpPr>
        <p:spPr>
          <a:xfrm>
            <a:off x="450571" y="3870813"/>
            <a:ext cx="3697200" cy="128520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07000"/>
              </a:lnSpc>
              <a:spcAft>
                <a:spcPts val="800"/>
              </a:spcAft>
            </a:pPr>
            <a:r>
              <a:rPr lang="lv-LV" sz="1700" dirty="0">
                <a:ea typeface="Calibri" panose="020F0502020204030204" pitchFamily="34" charset="0"/>
                <a:cs typeface="Times New Roman" panose="02020603050405020304" pitchFamily="18" charset="0"/>
              </a:rPr>
              <a:t>S</a:t>
            </a:r>
            <a:r>
              <a:rPr lang="lv-LV" sz="1700" dirty="0">
                <a:effectLst/>
                <a:ea typeface="Calibri" panose="020F0502020204030204" pitchFamily="34" charset="0"/>
                <a:cs typeface="Times New Roman" panose="02020603050405020304" pitchFamily="18" charset="0"/>
              </a:rPr>
              <a:t>niegt ieteikumus un palīdzību, studentam gatavojoties bakalaura darba izstrādes starpkontroles pasākumiem un aizstāvēšanai</a:t>
            </a:r>
          </a:p>
        </p:txBody>
      </p:sp>
      <p:grpSp>
        <p:nvGrpSpPr>
          <p:cNvPr id="3" name="Group 2">
            <a:extLst>
              <a:ext uri="{FF2B5EF4-FFF2-40B4-BE49-F238E27FC236}">
                <a16:creationId xmlns:a16="http://schemas.microsoft.com/office/drawing/2014/main" id="{E0C08046-E0C6-1C15-1757-E5C13FA21C64}"/>
              </a:ext>
            </a:extLst>
          </p:cNvPr>
          <p:cNvGrpSpPr/>
          <p:nvPr/>
        </p:nvGrpSpPr>
        <p:grpSpPr>
          <a:xfrm>
            <a:off x="5290074" y="2986997"/>
            <a:ext cx="2096246" cy="1823042"/>
            <a:chOff x="7090841" y="2467305"/>
            <a:chExt cx="1720584" cy="1508806"/>
          </a:xfrm>
        </p:grpSpPr>
        <p:pic>
          <p:nvPicPr>
            <p:cNvPr id="5" name="Graphic 4" descr="Professor male with solid fill">
              <a:extLst>
                <a:ext uri="{FF2B5EF4-FFF2-40B4-BE49-F238E27FC236}">
                  <a16:creationId xmlns:a16="http://schemas.microsoft.com/office/drawing/2014/main" id="{34CD1FA5-00D1-CCFE-7603-027C2902BB8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20268" y="2467305"/>
              <a:ext cx="1261730" cy="1261730"/>
            </a:xfrm>
            <a:prstGeom prst="rect">
              <a:avLst/>
            </a:prstGeom>
          </p:spPr>
        </p:pic>
        <p:sp>
          <p:nvSpPr>
            <p:cNvPr id="6" name="TextBox 5">
              <a:extLst>
                <a:ext uri="{FF2B5EF4-FFF2-40B4-BE49-F238E27FC236}">
                  <a16:creationId xmlns:a16="http://schemas.microsoft.com/office/drawing/2014/main" id="{E1391C55-E9DB-2CDE-C0AA-AE2B2A3A7DCE}"/>
                </a:ext>
              </a:extLst>
            </p:cNvPr>
            <p:cNvSpPr txBox="1"/>
            <p:nvPr/>
          </p:nvSpPr>
          <p:spPr>
            <a:xfrm>
              <a:off x="7090841" y="3670440"/>
              <a:ext cx="1720584" cy="305671"/>
            </a:xfrm>
            <a:prstGeom prst="rect">
              <a:avLst/>
            </a:prstGeom>
            <a:noFill/>
          </p:spPr>
          <p:txBody>
            <a:bodyPr wrap="square" rtlCol="0">
              <a:spAutoFit/>
            </a:bodyPr>
            <a:lstStyle/>
            <a:p>
              <a:pPr algn="ctr"/>
              <a:r>
                <a:rPr lang="lv-LV" dirty="0">
                  <a:solidFill>
                    <a:schemeClr val="accent6"/>
                  </a:solidFill>
                </a:rPr>
                <a:t>Darba vadītājs</a:t>
              </a:r>
            </a:p>
          </p:txBody>
        </p:sp>
      </p:grpSp>
    </p:spTree>
    <p:extLst>
      <p:ext uri="{BB962C8B-B14F-4D97-AF65-F5344CB8AC3E}">
        <p14:creationId xmlns:p14="http://schemas.microsoft.com/office/powerpoint/2010/main" val="2509791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06034F-9159-DE65-3A88-F1DBA9CA546E}"/>
              </a:ext>
            </a:extLst>
          </p:cNvPr>
          <p:cNvSpPr>
            <a:spLocks noGrp="1"/>
          </p:cNvSpPr>
          <p:nvPr>
            <p:ph type="sldNum" sz="quarter" idx="4"/>
          </p:nvPr>
        </p:nvSpPr>
        <p:spPr/>
        <p:txBody>
          <a:bodyPr/>
          <a:lstStyle/>
          <a:p>
            <a:r>
              <a:rPr lang="en-US" dirty="0" err="1"/>
              <a:t>Rīgas</a:t>
            </a:r>
            <a:r>
              <a:rPr lang="en-US" dirty="0"/>
              <a:t> </a:t>
            </a:r>
            <a:r>
              <a:rPr lang="en-US" dirty="0" err="1"/>
              <a:t>Tehniskā</a:t>
            </a:r>
            <a:r>
              <a:rPr lang="en-US" dirty="0"/>
              <a:t> </a:t>
            </a:r>
            <a:r>
              <a:rPr lang="en-US" dirty="0" err="1"/>
              <a:t>universitāte</a:t>
            </a:r>
            <a:endParaRPr lang="en-US" dirty="0"/>
          </a:p>
        </p:txBody>
      </p:sp>
      <p:sp>
        <p:nvSpPr>
          <p:cNvPr id="10" name="TextBox 9">
            <a:extLst>
              <a:ext uri="{FF2B5EF4-FFF2-40B4-BE49-F238E27FC236}">
                <a16:creationId xmlns:a16="http://schemas.microsoft.com/office/drawing/2014/main" id="{7D3AF57F-1A2A-D5EC-924D-267B81606B7E}"/>
              </a:ext>
            </a:extLst>
          </p:cNvPr>
          <p:cNvSpPr txBox="1"/>
          <p:nvPr/>
        </p:nvSpPr>
        <p:spPr>
          <a:xfrm>
            <a:off x="1701800" y="3979652"/>
            <a:ext cx="1838960" cy="1200329"/>
          </a:xfrm>
          <a:prstGeom prst="rect">
            <a:avLst/>
          </a:prstGeom>
          <a:noFill/>
        </p:spPr>
        <p:txBody>
          <a:bodyPr wrap="square" rtlCol="0">
            <a:spAutoFit/>
          </a:bodyPr>
          <a:lstStyle/>
          <a:p>
            <a:pPr algn="ctr"/>
            <a:r>
              <a:rPr lang="lv-LV" sz="2400" dirty="0"/>
              <a:t>Darba vadītājs </a:t>
            </a:r>
            <a:r>
              <a:rPr lang="lv-LV" sz="2400" b="1" dirty="0">
                <a:solidFill>
                  <a:srgbClr val="FF0000"/>
                </a:solidFill>
              </a:rPr>
              <a:t>NAV</a:t>
            </a:r>
            <a:endParaRPr lang="en-GB" sz="2400" b="1" dirty="0">
              <a:solidFill>
                <a:srgbClr val="FF0000"/>
              </a:solidFill>
            </a:endParaRPr>
          </a:p>
        </p:txBody>
      </p:sp>
      <p:pic>
        <p:nvPicPr>
          <p:cNvPr id="3" name="Graphic 2" descr="No sign with solid fill">
            <a:extLst>
              <a:ext uri="{FF2B5EF4-FFF2-40B4-BE49-F238E27FC236}">
                <a16:creationId xmlns:a16="http://schemas.microsoft.com/office/drawing/2014/main" id="{1533EBE6-D630-24FA-6319-6A3C0738C67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01800" y="2140692"/>
            <a:ext cx="1838960" cy="1838960"/>
          </a:xfrm>
          <a:prstGeom prst="rect">
            <a:avLst/>
          </a:prstGeom>
        </p:spPr>
      </p:pic>
      <p:sp>
        <p:nvSpPr>
          <p:cNvPr id="11" name="Rectangle: Rounded Corners 10">
            <a:extLst>
              <a:ext uri="{FF2B5EF4-FFF2-40B4-BE49-F238E27FC236}">
                <a16:creationId xmlns:a16="http://schemas.microsoft.com/office/drawing/2014/main" id="{F83389BF-0C77-9856-F1C8-B09CE505AB40}"/>
              </a:ext>
            </a:extLst>
          </p:cNvPr>
          <p:cNvSpPr/>
          <p:nvPr/>
        </p:nvSpPr>
        <p:spPr>
          <a:xfrm>
            <a:off x="4612640" y="413492"/>
            <a:ext cx="5293360" cy="792480"/>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Pētījuma izpildītājs</a:t>
            </a:r>
          </a:p>
        </p:txBody>
      </p:sp>
      <p:sp>
        <p:nvSpPr>
          <p:cNvPr id="12" name="Rectangle: Rounded Corners 11">
            <a:extLst>
              <a:ext uri="{FF2B5EF4-FFF2-40B4-BE49-F238E27FC236}">
                <a16:creationId xmlns:a16="http://schemas.microsoft.com/office/drawing/2014/main" id="{E4A85803-BC8D-027A-CB11-AA61715B841D}"/>
              </a:ext>
            </a:extLst>
          </p:cNvPr>
          <p:cNvSpPr/>
          <p:nvPr/>
        </p:nvSpPr>
        <p:spPr>
          <a:xfrm>
            <a:off x="4612640" y="1500612"/>
            <a:ext cx="5293360" cy="792480"/>
          </a:xfrm>
          <a:prstGeom prst="roundRect">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Informācijas avotu meklētājs</a:t>
            </a:r>
          </a:p>
        </p:txBody>
      </p:sp>
      <p:sp>
        <p:nvSpPr>
          <p:cNvPr id="13" name="Rectangle: Rounded Corners 12">
            <a:extLst>
              <a:ext uri="{FF2B5EF4-FFF2-40B4-BE49-F238E27FC236}">
                <a16:creationId xmlns:a16="http://schemas.microsoft.com/office/drawing/2014/main" id="{75B80D20-64B6-1603-C60D-C459E6E4F17B}"/>
              </a:ext>
            </a:extLst>
          </p:cNvPr>
          <p:cNvSpPr/>
          <p:nvPr/>
        </p:nvSpPr>
        <p:spPr>
          <a:xfrm>
            <a:off x="4612640" y="2630946"/>
            <a:ext cx="5293360" cy="792480"/>
          </a:xfrm>
          <a:prstGeom prst="roundRect">
            <a:avLst/>
          </a:prstGeom>
          <a:solidFill>
            <a:schemeClr val="accent4"/>
          </a:solidFill>
          <a:ln>
            <a:solidFill>
              <a:schemeClr val="accent4"/>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Latviešu valodas skolotājs</a:t>
            </a:r>
          </a:p>
        </p:txBody>
      </p:sp>
      <p:sp>
        <p:nvSpPr>
          <p:cNvPr id="14" name="Rectangle: Rounded Corners 13">
            <a:extLst>
              <a:ext uri="{FF2B5EF4-FFF2-40B4-BE49-F238E27FC236}">
                <a16:creationId xmlns:a16="http://schemas.microsoft.com/office/drawing/2014/main" id="{F92739B7-4E4D-F6A3-4680-9140502B95D8}"/>
              </a:ext>
            </a:extLst>
          </p:cNvPr>
          <p:cNvSpPr/>
          <p:nvPr/>
        </p:nvSpPr>
        <p:spPr>
          <a:xfrm>
            <a:off x="4612640" y="3742904"/>
            <a:ext cx="5293360" cy="792480"/>
          </a:xfrm>
          <a:prstGeom prst="roundRect">
            <a:avLst/>
          </a:prstGeom>
          <a:solidFill>
            <a:schemeClr val="accent5"/>
          </a:solidFill>
          <a:ln>
            <a:solidFill>
              <a:schemeClr val="accent5"/>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Anotācijas tulkotājs</a:t>
            </a:r>
          </a:p>
        </p:txBody>
      </p:sp>
      <p:cxnSp>
        <p:nvCxnSpPr>
          <p:cNvPr id="18" name="Straight Connector 17">
            <a:extLst>
              <a:ext uri="{FF2B5EF4-FFF2-40B4-BE49-F238E27FC236}">
                <a16:creationId xmlns:a16="http://schemas.microsoft.com/office/drawing/2014/main" id="{94AE9AD6-7B1F-95D6-0728-96F9BA2574BB}"/>
              </a:ext>
            </a:extLst>
          </p:cNvPr>
          <p:cNvCxnSpPr>
            <a:cxnSpLocks/>
            <a:stCxn id="3" idx="3"/>
            <a:endCxn id="11" idx="1"/>
          </p:cNvCxnSpPr>
          <p:nvPr/>
        </p:nvCxnSpPr>
        <p:spPr>
          <a:xfrm flipV="1">
            <a:off x="3540760" y="809732"/>
            <a:ext cx="1071880" cy="225044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BE3AC13-F931-CC8A-5623-FDB846C1DB6F}"/>
              </a:ext>
            </a:extLst>
          </p:cNvPr>
          <p:cNvCxnSpPr>
            <a:cxnSpLocks/>
            <a:stCxn id="3" idx="3"/>
            <a:endCxn id="12" idx="1"/>
          </p:cNvCxnSpPr>
          <p:nvPr/>
        </p:nvCxnSpPr>
        <p:spPr>
          <a:xfrm flipV="1">
            <a:off x="3540760" y="1896852"/>
            <a:ext cx="1071880" cy="1163320"/>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A1799423-62E4-2ED6-1517-8AF2961EFFD6}"/>
              </a:ext>
            </a:extLst>
          </p:cNvPr>
          <p:cNvCxnSpPr>
            <a:cxnSpLocks/>
            <a:stCxn id="3" idx="3"/>
            <a:endCxn id="13" idx="1"/>
          </p:cNvCxnSpPr>
          <p:nvPr/>
        </p:nvCxnSpPr>
        <p:spPr>
          <a:xfrm flipV="1">
            <a:off x="3540760" y="3027186"/>
            <a:ext cx="1071880" cy="32986"/>
          </a:xfrm>
          <a:prstGeom prst="line">
            <a:avLst/>
          </a:prstGeom>
          <a:ln w="28575"/>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DA27FA31-3B56-36DE-202A-474B75280CB4}"/>
              </a:ext>
            </a:extLst>
          </p:cNvPr>
          <p:cNvCxnSpPr>
            <a:cxnSpLocks/>
            <a:stCxn id="3" idx="3"/>
            <a:endCxn id="14" idx="1"/>
          </p:cNvCxnSpPr>
          <p:nvPr/>
        </p:nvCxnSpPr>
        <p:spPr>
          <a:xfrm>
            <a:off x="3540760" y="3060172"/>
            <a:ext cx="1071880" cy="1078972"/>
          </a:xfrm>
          <a:prstGeom prst="line">
            <a:avLst/>
          </a:prstGeom>
          <a:ln w="28575"/>
        </p:spPr>
        <p:style>
          <a:lnRef idx="2">
            <a:schemeClr val="accent1"/>
          </a:lnRef>
          <a:fillRef idx="0">
            <a:schemeClr val="accent1"/>
          </a:fillRef>
          <a:effectRef idx="1">
            <a:schemeClr val="accent1"/>
          </a:effectRef>
          <a:fontRef idx="minor">
            <a:schemeClr val="tx1"/>
          </a:fontRef>
        </p:style>
      </p:cxnSp>
      <p:sp>
        <p:nvSpPr>
          <p:cNvPr id="5" name="Rectangle: Rounded Corners 4">
            <a:extLst>
              <a:ext uri="{FF2B5EF4-FFF2-40B4-BE49-F238E27FC236}">
                <a16:creationId xmlns:a16="http://schemas.microsoft.com/office/drawing/2014/main" id="{D33F9739-60F6-DA86-0D83-CE247715DDA8}"/>
              </a:ext>
            </a:extLst>
          </p:cNvPr>
          <p:cNvSpPr/>
          <p:nvPr/>
        </p:nvSpPr>
        <p:spPr>
          <a:xfrm>
            <a:off x="4612640" y="4889366"/>
            <a:ext cx="5293360" cy="792480"/>
          </a:xfrm>
          <a:prstGeom prst="roundRect">
            <a:avLst/>
          </a:prstGeom>
          <a:solidFill>
            <a:schemeClr val="accent6"/>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r>
              <a:rPr lang="lv-LV" sz="2400" dirty="0"/>
              <a:t>Darba tehniskais redaktors</a:t>
            </a:r>
          </a:p>
        </p:txBody>
      </p:sp>
      <p:cxnSp>
        <p:nvCxnSpPr>
          <p:cNvPr id="6" name="Straight Connector 5">
            <a:extLst>
              <a:ext uri="{FF2B5EF4-FFF2-40B4-BE49-F238E27FC236}">
                <a16:creationId xmlns:a16="http://schemas.microsoft.com/office/drawing/2014/main" id="{04AC465D-D23D-2C67-1EB5-C40126FA0DF4}"/>
              </a:ext>
            </a:extLst>
          </p:cNvPr>
          <p:cNvCxnSpPr>
            <a:cxnSpLocks/>
            <a:stCxn id="3" idx="3"/>
            <a:endCxn id="5" idx="1"/>
          </p:cNvCxnSpPr>
          <p:nvPr/>
        </p:nvCxnSpPr>
        <p:spPr>
          <a:xfrm>
            <a:off x="3540760" y="3060172"/>
            <a:ext cx="1071880" cy="2225434"/>
          </a:xfrm>
          <a:prstGeom prst="line">
            <a:avLst/>
          </a:prstGeom>
          <a:ln w="285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38996769"/>
      </p:ext>
    </p:extLst>
  </p:cSld>
  <p:clrMapOvr>
    <a:masterClrMapping/>
  </p:clrMapOvr>
</p:sld>
</file>

<file path=ppt/theme/theme1.xml><?xml version="1.0" encoding="utf-8"?>
<a:theme xmlns:a="http://schemas.openxmlformats.org/drawingml/2006/main" name="L_Ekspresis_PPT_pamatne">
  <a:themeElements>
    <a:clrScheme name="Custom 6">
      <a:dk1>
        <a:srgbClr val="005551"/>
      </a:dk1>
      <a:lt1>
        <a:srgbClr val="FFFFFF"/>
      </a:lt1>
      <a:dk2>
        <a:srgbClr val="005551"/>
      </a:dk2>
      <a:lt2>
        <a:srgbClr val="FFFFFF"/>
      </a:lt2>
      <a:accent1>
        <a:srgbClr val="005551"/>
      </a:accent1>
      <a:accent2>
        <a:srgbClr val="BDCF3C"/>
      </a:accent2>
      <a:accent3>
        <a:srgbClr val="B72E91"/>
      </a:accent3>
      <a:accent4>
        <a:srgbClr val="27C4A6"/>
      </a:accent4>
      <a:accent5>
        <a:srgbClr val="FFC832"/>
      </a:accent5>
      <a:accent6>
        <a:srgbClr val="00B9F1"/>
      </a:accent6>
      <a:hlink>
        <a:srgbClr val="8B5BA4"/>
      </a:hlink>
      <a:folHlink>
        <a:srgbClr val="BFBFB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L_Ekspresis_PPT_pamatne.potx</Template>
  <TotalTime>8841</TotalTime>
  <Words>2568</Words>
  <Application>Microsoft Office PowerPoint</Application>
  <PresentationFormat>Widescreen</PresentationFormat>
  <Paragraphs>391</Paragraphs>
  <Slides>44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Calibri</vt:lpstr>
      <vt:lpstr>Corbel</vt:lpstr>
      <vt:lpstr>Gill Sans MT</vt:lpstr>
      <vt:lpstr>Wingdings</vt:lpstr>
      <vt:lpstr>Wingdings 2</vt:lpstr>
      <vt:lpstr>L_Ekspresis_PPT_pamatne</vt:lpstr>
      <vt:lpstr>PowerPoint Presentation</vt:lpstr>
      <vt:lpstr>Bakalaura darba  apjoms un struktūra</vt:lpstr>
      <vt:lpstr>Bakalaura darba apjoms</vt:lpstr>
      <vt:lpstr>Bakalaura darbu veidojošās daļas</vt:lpstr>
      <vt:lpstr>Bakalaura darba izstrādē iesaistītās puses un sadarbība ar vadītāju </vt:lpstr>
      <vt:lpstr>PowerPoint Presentation</vt:lpstr>
      <vt:lpstr>Studenta atbildība</vt:lpstr>
      <vt:lpstr>Darba vadītāja pienākumi</vt:lpstr>
      <vt:lpstr>PowerPoint Presentation</vt:lpstr>
      <vt:lpstr>Studenta pienākumi</vt:lpstr>
      <vt:lpstr>PowerPoint Presentation</vt:lpstr>
      <vt:lpstr>Sadarbības scenārijs rudens semestrī</vt:lpstr>
      <vt:lpstr>Informācijas avotu meklēšana un analīze </vt:lpstr>
      <vt:lpstr>PowerPoint Presentation</vt:lpstr>
      <vt:lpstr>PowerPoint Presentation</vt:lpstr>
      <vt:lpstr>PowerPoint Presentation</vt:lpstr>
      <vt:lpstr>Analītiskās daļas izstrāde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Akadēmiskais godīgums</vt:lpstr>
      <vt:lpstr>PowerPoint Presentation</vt:lpstr>
      <vt:lpstr>Apgalvojumi analītiskajā daļā</vt:lpstr>
      <vt:lpstr>PowerPoint Presentation</vt:lpstr>
      <vt:lpstr>PowerPoint Presentation</vt:lpstr>
      <vt:lpstr>PowerPoint Presentation</vt:lpstr>
      <vt:lpstr>Plaģiātisms</vt:lpstr>
      <vt:lpstr>Plaģiātisms</vt:lpstr>
      <vt:lpstr>Visbiežāk pieļautās kļūdas</vt:lpstr>
      <vt:lpstr>Pētījuma metodes</vt:lpstr>
      <vt:lpstr>PowerPoint Presentation</vt:lpstr>
      <vt:lpstr>PowerPoint Presentation</vt:lpstr>
      <vt:lpstr>PowerPoint Presentation</vt:lpstr>
      <vt:lpstr>PowerPoint Presentation</vt:lpstr>
      <vt:lpstr>Datorzinātnē izplatītās pētījuma metodes</vt:lpstr>
      <vt:lpstr>Datorzinātnē izplatītās pētījuma metodes</vt:lpstr>
      <vt:lpstr>Datorzinātnē izplatītās pētījuma metodes</vt:lpstr>
      <vt:lpstr>RTU Centrālajā bibliotēkā pieejamās grāmatas</vt:lpstr>
      <vt:lpstr>Lai Jums sekmīgs  bakalaura darba  izstrādes process!</vt:lpstr>
    </vt:vector>
  </TitlesOfParts>
  <Company>ESM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Līga Felta</dc:creator>
  <cp:lastModifiedBy>Alla Anohina-Naumeca</cp:lastModifiedBy>
  <cp:revision>288</cp:revision>
  <cp:lastPrinted>2022-09-06T13:07:12Z</cp:lastPrinted>
  <dcterms:created xsi:type="dcterms:W3CDTF">2015-01-14T08:45:22Z</dcterms:created>
  <dcterms:modified xsi:type="dcterms:W3CDTF">2023-08-11T08:44:47Z</dcterms:modified>
</cp:coreProperties>
</file>